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handoutMasterIdLst>
    <p:handoutMasterId r:id="rId115"/>
  </p:handoutMasterIdLst>
  <p:sldIdLst>
    <p:sldId id="256" r:id="rId2"/>
    <p:sldId id="315" r:id="rId3"/>
    <p:sldId id="1015" r:id="rId4"/>
    <p:sldId id="1014" r:id="rId5"/>
    <p:sldId id="782" r:id="rId6"/>
    <p:sldId id="1016" r:id="rId7"/>
    <p:sldId id="314" r:id="rId8"/>
    <p:sldId id="1017" r:id="rId9"/>
    <p:sldId id="800" r:id="rId10"/>
    <p:sldId id="313" r:id="rId11"/>
    <p:sldId id="1018" r:id="rId12"/>
    <p:sldId id="878" r:id="rId13"/>
    <p:sldId id="1046" r:id="rId14"/>
    <p:sldId id="798" r:id="rId15"/>
    <p:sldId id="316" r:id="rId16"/>
    <p:sldId id="1074" r:id="rId17"/>
    <p:sldId id="744"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113" r:id="rId46"/>
    <p:sldId id="1114" r:id="rId47"/>
    <p:sldId id="1086" r:id="rId48"/>
    <p:sldId id="1087" r:id="rId49"/>
    <p:sldId id="1101" r:id="rId50"/>
    <p:sldId id="973" r:id="rId51"/>
    <p:sldId id="1102" r:id="rId52"/>
    <p:sldId id="1103" r:id="rId53"/>
    <p:sldId id="1058" r:id="rId54"/>
    <p:sldId id="1104" r:id="rId55"/>
    <p:sldId id="1105" r:id="rId56"/>
    <p:sldId id="1106" r:id="rId57"/>
    <p:sldId id="1066" r:id="rId58"/>
    <p:sldId id="985" r:id="rId59"/>
    <p:sldId id="1035" r:id="rId60"/>
    <p:sldId id="1055" r:id="rId61"/>
    <p:sldId id="1054" r:id="rId62"/>
    <p:sldId id="1057" r:id="rId63"/>
    <p:sldId id="1071" r:id="rId64"/>
    <p:sldId id="1075" r:id="rId65"/>
    <p:sldId id="1050" r:id="rId66"/>
    <p:sldId id="1051" r:id="rId67"/>
    <p:sldId id="1040" r:id="rId68"/>
    <p:sldId id="1049" r:id="rId69"/>
    <p:sldId id="1092" r:id="rId70"/>
    <p:sldId id="1097" r:id="rId71"/>
    <p:sldId id="1098" r:id="rId72"/>
    <p:sldId id="1099" r:id="rId73"/>
    <p:sldId id="1100" r:id="rId74"/>
    <p:sldId id="997" r:id="rId75"/>
    <p:sldId id="1020" r:id="rId76"/>
    <p:sldId id="1112" r:id="rId77"/>
    <p:sldId id="1022" r:id="rId78"/>
    <p:sldId id="1070" r:id="rId79"/>
    <p:sldId id="1026" r:id="rId80"/>
    <p:sldId id="1019" r:id="rId81"/>
    <p:sldId id="1028" r:id="rId82"/>
    <p:sldId id="1029" r:id="rId83"/>
    <p:sldId id="1025" r:id="rId84"/>
    <p:sldId id="1069" r:id="rId85"/>
    <p:sldId id="1021" r:id="rId86"/>
    <p:sldId id="1027" r:id="rId87"/>
    <p:sldId id="1047" r:id="rId88"/>
    <p:sldId id="1048" r:id="rId89"/>
    <p:sldId id="1115" r:id="rId90"/>
    <p:sldId id="1116" r:id="rId91"/>
    <p:sldId id="1108" r:id="rId92"/>
    <p:sldId id="268" r:id="rId93"/>
    <p:sldId id="1031" r:id="rId94"/>
    <p:sldId id="269" r:id="rId95"/>
    <p:sldId id="974" r:id="rId96"/>
    <p:sldId id="1064" r:id="rId97"/>
    <p:sldId id="1117" r:id="rId98"/>
    <p:sldId id="1118" r:id="rId99"/>
    <p:sldId id="1119" r:id="rId100"/>
    <p:sldId id="1109" r:id="rId101"/>
    <p:sldId id="1110" r:id="rId102"/>
    <p:sldId id="1111" r:id="rId103"/>
    <p:sldId id="1107" r:id="rId104"/>
    <p:sldId id="1121" r:id="rId105"/>
    <p:sldId id="691" r:id="rId106"/>
    <p:sldId id="717" r:id="rId107"/>
    <p:sldId id="714" r:id="rId108"/>
    <p:sldId id="779" r:id="rId109"/>
    <p:sldId id="965" r:id="rId110"/>
    <p:sldId id="752" r:id="rId111"/>
    <p:sldId id="1122" r:id="rId112"/>
    <p:sldId id="1120"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75"/>
  </p:normalViewPr>
  <p:slideViewPr>
    <p:cSldViewPr snapToGrid="0" snapToObjects="1">
      <p:cViewPr varScale="1">
        <p:scale>
          <a:sx n="101" d="100"/>
          <a:sy n="101" d="100"/>
        </p:scale>
        <p:origin x="1560" y="19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5/27/24</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5/27/24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16</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2135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5782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54</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60</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65</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73</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71739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87301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7165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4685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41818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7332016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2079245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107</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24839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420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5/27/24</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5/27/24</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5/27/24</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5/27/24</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5/27/24</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5/27/24</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5/27/24</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5/27/24</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5/27/24</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5/27/24</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5/27/24</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5/27/24</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7.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48.png"/><Relationship Id="rId5" Type="http://schemas.openxmlformats.org/officeDocument/2006/relationships/image" Target="../media/image32.png"/><Relationship Id="rId15" Type="http://schemas.openxmlformats.org/officeDocument/2006/relationships/image" Target="../media/image5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11.png"/><Relationship Id="rId3" Type="http://schemas.openxmlformats.org/officeDocument/2006/relationships/image" Target="../media/image300.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6.png"/><Relationship Id="rId2" Type="http://schemas.openxmlformats.org/officeDocument/2006/relationships/notesSlide" Target="../notesSlides/notesSlide28.xml"/><Relationship Id="rId16" Type="http://schemas.openxmlformats.org/officeDocument/2006/relationships/image" Target="../media/image390.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370.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60.png"/></Relationships>
</file>

<file path=ppt/slides/_rels/slide4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20.png"/><Relationship Id="rId7"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5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01.png"/><Relationship Id="rId18" Type="http://schemas.openxmlformats.org/officeDocument/2006/relationships/image" Target="../media/image66.png"/><Relationship Id="rId3" Type="http://schemas.openxmlformats.org/officeDocument/2006/relationships/image" Target="../media/image164.png"/><Relationship Id="rId21" Type="http://schemas.openxmlformats.org/officeDocument/2006/relationships/image" Target="../media/image69.png"/><Relationship Id="rId7" Type="http://schemas.openxmlformats.org/officeDocument/2006/relationships/image" Target="../media/image60.png"/><Relationship Id="rId12" Type="http://schemas.openxmlformats.org/officeDocument/2006/relationships/image" Target="../media/image380.png"/><Relationship Id="rId17" Type="http://schemas.openxmlformats.org/officeDocument/2006/relationships/image" Target="../media/image650.png"/><Relationship Id="rId2" Type="http://schemas.openxmlformats.org/officeDocument/2006/relationships/notesSlide" Target="../notesSlides/notesSlide30.xml"/><Relationship Id="rId16" Type="http://schemas.openxmlformats.org/officeDocument/2006/relationships/image" Target="../media/image640.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5.png"/><Relationship Id="rId5" Type="http://schemas.openxmlformats.org/officeDocument/2006/relationships/image" Target="../media/image47.png"/><Relationship Id="rId15" Type="http://schemas.openxmlformats.org/officeDocument/2006/relationships/image" Target="../media/image631.png"/><Relationship Id="rId10" Type="http://schemas.openxmlformats.org/officeDocument/2006/relationships/image" Target="../media/image64.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63.png"/><Relationship Id="rId14" Type="http://schemas.openxmlformats.org/officeDocument/2006/relationships/image" Target="../media/image620.png"/><Relationship Id="rId22"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81.png"/><Relationship Id="rId4" Type="http://schemas.openxmlformats.org/officeDocument/2006/relationships/image" Target="../media/image350.png"/></Relationships>
</file>

<file path=ppt/slides/_rels/slide5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1.png"/><Relationship Id="rId7"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40.png"/></Relationships>
</file>

<file path=ppt/slides/_rels/slide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79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21.png"/></Relationships>
</file>

<file path=ppt/slides/_rels/slide71.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0.png"/><Relationship Id="rId18" Type="http://schemas.openxmlformats.org/officeDocument/2006/relationships/image" Target="../media/image90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0.png"/><Relationship Id="rId17" Type="http://schemas.openxmlformats.org/officeDocument/2006/relationships/image" Target="../media/image890.png"/><Relationship Id="rId2" Type="http://schemas.openxmlformats.org/officeDocument/2006/relationships/notesSlide" Target="../notesSlides/notesSlide47.xml"/><Relationship Id="rId16" Type="http://schemas.openxmlformats.org/officeDocument/2006/relationships/image" Target="../media/image880.png"/><Relationship Id="rId20" Type="http://schemas.openxmlformats.org/officeDocument/2006/relationships/image" Target="../media/image920.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0.png"/><Relationship Id="rId5" Type="http://schemas.openxmlformats.org/officeDocument/2006/relationships/image" Target="../media/image770.png"/><Relationship Id="rId15" Type="http://schemas.openxmlformats.org/officeDocument/2006/relationships/image" Target="../media/image870.png"/><Relationship Id="rId10" Type="http://schemas.openxmlformats.org/officeDocument/2006/relationships/image" Target="../media/image820.png"/><Relationship Id="rId19" Type="http://schemas.openxmlformats.org/officeDocument/2006/relationships/image" Target="../media/image910.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82.gif"/></Relationships>
</file>

<file path=ppt/slides/_rels/slide7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051.png"/><Relationship Id="rId12" Type="http://schemas.openxmlformats.org/officeDocument/2006/relationships/image" Target="../media/image1060.png"/><Relationship Id="rId2" Type="http://schemas.openxmlformats.org/officeDocument/2006/relationships/notesSlide" Target="../notesSlides/notesSlide60.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114.jpeg"/><Relationship Id="rId9" Type="http://schemas.openxmlformats.org/officeDocument/2006/relationships/image" Target="../media/image103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18.jpeg"/><Relationship Id="rId5" Type="http://schemas.openxmlformats.org/officeDocument/2006/relationships/image" Target="../media/image117.gif"/><Relationship Id="rId4" Type="http://schemas.openxmlformats.org/officeDocument/2006/relationships/image" Target="../media/image116.png"/></Relationships>
</file>

<file path=ppt/slides/_rels/slide9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25.jpeg"/><Relationship Id="rId5" Type="http://schemas.openxmlformats.org/officeDocument/2006/relationships/image" Target="../media/image124.jpeg"/><Relationship Id="rId4" Type="http://schemas.openxmlformats.org/officeDocument/2006/relationships/image" Target="../media/image123.png"/></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24.jpeg"/></Relationships>
</file>

<file path=ppt/slides/_rels/slide98.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170.png"/><Relationship Id="rId7" Type="http://schemas.openxmlformats.org/officeDocument/2006/relationships/image" Target="../media/image126.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0.png"/><Relationship Id="rId9" Type="http://schemas.openxmlformats.org/officeDocument/2006/relationships/image" Target="../media/image1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spTree>
    <p:extLst>
      <p:ext uri="{BB962C8B-B14F-4D97-AF65-F5344CB8AC3E}">
        <p14:creationId xmlns:p14="http://schemas.microsoft.com/office/powerpoint/2010/main" val="4040649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51941"/>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457200" y="1447800"/>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221131" y="3035286"/>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221131" y="3035286"/>
                <a:ext cx="2641600" cy="1371587"/>
              </a:xfrm>
              <a:prstGeom prst="rect">
                <a:avLst/>
              </a:prstGeom>
              <a:blipFill>
                <a:blip r:embed="rId3"/>
                <a:stretch>
                  <a:fillRect l="-1914" t="-2752"/>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3788490"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36690736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6428" y="168644"/>
            <a:ext cx="11529391" cy="769441"/>
          </a:xfrm>
          <a:prstGeom prst="rect">
            <a:avLst/>
          </a:prstGeom>
          <a:noFill/>
        </p:spPr>
        <p:txBody>
          <a:bodyPr wrap="square" rtlCol="0">
            <a:spAutoFit/>
          </a:bodyPr>
          <a:lstStyle/>
          <a:p>
            <a:pPr algn="ctr"/>
            <a:r>
              <a:rPr lang="en-US" sz="4400" dirty="0">
                <a:latin typeface="+mj-lt"/>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104</a:t>
            </a:fld>
            <a:endParaRPr lang="en-US"/>
          </a:p>
        </p:txBody>
      </p:sp>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R2</a:t>
            </a:r>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0666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426211"/>
            <a:ext cx="1965778" cy="420051"/>
          </a:xfrm>
        </p:spPr>
        <p:txBody>
          <a:bodyPr>
            <a:noAutofit/>
          </a:bodyPr>
          <a:lstStyle/>
          <a:p>
            <a:pPr algn="l"/>
            <a:r>
              <a:rPr lang="en-US" sz="1800" dirty="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9477139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65489" y="1900469"/>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grpSp>
        <p:nvGrpSpPr>
          <p:cNvPr id="72" name="Group 71">
            <a:extLst>
              <a:ext uri="{FF2B5EF4-FFF2-40B4-BE49-F238E27FC236}">
                <a16:creationId xmlns:a16="http://schemas.microsoft.com/office/drawing/2014/main" id="{CEB7A071-79F4-76BA-0BC2-F3BC3027236A}"/>
              </a:ext>
            </a:extLst>
          </p:cNvPr>
          <p:cNvGrpSpPr/>
          <p:nvPr/>
        </p:nvGrpSpPr>
        <p:grpSpPr>
          <a:xfrm>
            <a:off x="380380" y="2315408"/>
            <a:ext cx="4142197" cy="2784157"/>
            <a:chOff x="380380" y="2315408"/>
            <a:chExt cx="4142197" cy="2784157"/>
          </a:xfrm>
        </p:grpSpPr>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684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545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669937"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8233188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107</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108</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6641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2464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7049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813" r="-162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F97D454-7558-E14D-8646-CCF0FF37E51B}"/>
              </a:ext>
            </a:extLst>
          </p:cNvPr>
          <p:cNvGrpSpPr/>
          <p:nvPr/>
        </p:nvGrpSpPr>
        <p:grpSpPr>
          <a:xfrm>
            <a:off x="6564501" y="1915723"/>
            <a:ext cx="5130746" cy="4184112"/>
            <a:chOff x="6564501" y="1915723"/>
            <a:chExt cx="5130746" cy="418411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grpSp>
    </p:spTree>
    <p:extLst>
      <p:ext uri="{BB962C8B-B14F-4D97-AF65-F5344CB8AC3E}">
        <p14:creationId xmlns:p14="http://schemas.microsoft.com/office/powerpoint/2010/main" val="23947269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168574"/>
            <a:ext cx="11529391" cy="769441"/>
          </a:xfrm>
          <a:prstGeom prst="rect">
            <a:avLst/>
          </a:prstGeom>
          <a:noFill/>
        </p:spPr>
        <p:txBody>
          <a:bodyPr wrap="square" rtlCol="0">
            <a:spAutoFit/>
          </a:bodyPr>
          <a:lstStyle/>
          <a:p>
            <a:pPr algn="ctr"/>
            <a:r>
              <a:rPr lang="en-US" sz="4400" dirty="0">
                <a:latin typeface="+mj-lt"/>
              </a:rPr>
              <a:t>386 based audio amp</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111</a:t>
            </a:fld>
            <a:endParaRPr lang="en-US"/>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482990" y="24549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3916295" y="2391482"/>
            <a:ext cx="4067859" cy="2024235"/>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C2B0D2CB-A9E3-91D7-A123-47C0FF795653}"/>
              </a:ext>
            </a:extLst>
          </p:cNvPr>
          <p:cNvSpPr txBox="1"/>
          <p:nvPr/>
        </p:nvSpPr>
        <p:spPr>
          <a:xfrm>
            <a:off x="4724400" y="3784600"/>
            <a:ext cx="317500" cy="369332"/>
          </a:xfrm>
          <a:prstGeom prst="rect">
            <a:avLst/>
          </a:prstGeom>
          <a:noFill/>
        </p:spPr>
        <p:txBody>
          <a:bodyPr wrap="square" rtlCol="0">
            <a:spAutoFit/>
          </a:bodyPr>
          <a:lstStyle/>
          <a:p>
            <a:r>
              <a:rPr lang="en-US" dirty="0"/>
              <a:t>3</a:t>
            </a:r>
          </a:p>
        </p:txBody>
      </p:sp>
      <p:sp>
        <p:nvSpPr>
          <p:cNvPr id="27" name="TextBox 26">
            <a:extLst>
              <a:ext uri="{FF2B5EF4-FFF2-40B4-BE49-F238E27FC236}">
                <a16:creationId xmlns:a16="http://schemas.microsoft.com/office/drawing/2014/main" id="{F1559E80-76C9-089E-8230-0B5336C49DAA}"/>
              </a:ext>
            </a:extLst>
          </p:cNvPr>
          <p:cNvSpPr txBox="1"/>
          <p:nvPr/>
        </p:nvSpPr>
        <p:spPr>
          <a:xfrm>
            <a:off x="5168900" y="3390900"/>
            <a:ext cx="647700" cy="369332"/>
          </a:xfrm>
          <a:prstGeom prst="rect">
            <a:avLst/>
          </a:prstGeom>
          <a:noFill/>
        </p:spPr>
        <p:txBody>
          <a:bodyPr wrap="square" rtlCol="0">
            <a:spAutoFit/>
          </a:bodyPr>
          <a:lstStyle/>
          <a:p>
            <a:r>
              <a:rPr lang="en-US" dirty="0"/>
              <a:t>386</a:t>
            </a:r>
          </a:p>
        </p:txBody>
      </p:sp>
      <p:sp>
        <p:nvSpPr>
          <p:cNvPr id="42" name="TextBox 41">
            <a:extLst>
              <a:ext uri="{FF2B5EF4-FFF2-40B4-BE49-F238E27FC236}">
                <a16:creationId xmlns:a16="http://schemas.microsoft.com/office/drawing/2014/main" id="{65AB84AC-8EE3-DC6B-4F9A-BE7161C6CF7A}"/>
              </a:ext>
            </a:extLst>
          </p:cNvPr>
          <p:cNvSpPr txBox="1"/>
          <p:nvPr/>
        </p:nvSpPr>
        <p:spPr>
          <a:xfrm>
            <a:off x="4711700" y="2692400"/>
            <a:ext cx="317500" cy="369332"/>
          </a:xfrm>
          <a:prstGeom prst="rect">
            <a:avLst/>
          </a:prstGeom>
          <a:noFill/>
        </p:spPr>
        <p:txBody>
          <a:bodyPr wrap="square" rtlCol="0">
            <a:spAutoFit/>
          </a:bodyPr>
          <a:lstStyle/>
          <a:p>
            <a:r>
              <a:rPr lang="en-US" dirty="0"/>
              <a:t>2</a:t>
            </a:r>
          </a:p>
        </p:txBody>
      </p:sp>
      <p:sp>
        <p:nvSpPr>
          <p:cNvPr id="47" name="TextBox 46">
            <a:extLst>
              <a:ext uri="{FF2B5EF4-FFF2-40B4-BE49-F238E27FC236}">
                <a16:creationId xmlns:a16="http://schemas.microsoft.com/office/drawing/2014/main" id="{65CDEBE0-2258-1CB9-6DF7-80D540FAA70C}"/>
              </a:ext>
            </a:extLst>
          </p:cNvPr>
          <p:cNvSpPr txBox="1"/>
          <p:nvPr/>
        </p:nvSpPr>
        <p:spPr>
          <a:xfrm>
            <a:off x="7099300" y="3022600"/>
            <a:ext cx="317500" cy="369332"/>
          </a:xfrm>
          <a:prstGeom prst="rect">
            <a:avLst/>
          </a:prstGeom>
          <a:noFill/>
        </p:spPr>
        <p:txBody>
          <a:bodyPr wrap="square" rtlCol="0">
            <a:spAutoFit/>
          </a:bodyPr>
          <a:lstStyle/>
          <a:p>
            <a:r>
              <a:rPr lang="en-US" dirty="0"/>
              <a:t>5</a:t>
            </a:r>
          </a:p>
        </p:txBody>
      </p:sp>
      <p:sp>
        <p:nvSpPr>
          <p:cNvPr id="49" name="TextBox 48">
            <a:extLst>
              <a:ext uri="{FF2B5EF4-FFF2-40B4-BE49-F238E27FC236}">
                <a16:creationId xmlns:a16="http://schemas.microsoft.com/office/drawing/2014/main" id="{828BF6E7-84F2-F545-67D0-69695E5179FD}"/>
              </a:ext>
            </a:extLst>
          </p:cNvPr>
          <p:cNvSpPr txBox="1"/>
          <p:nvPr/>
        </p:nvSpPr>
        <p:spPr>
          <a:xfrm flipH="1">
            <a:off x="5905500" y="4153932"/>
            <a:ext cx="317500" cy="369332"/>
          </a:xfrm>
          <a:prstGeom prst="rect">
            <a:avLst/>
          </a:prstGeom>
          <a:noFill/>
        </p:spPr>
        <p:txBody>
          <a:bodyPr wrap="square" rtlCol="0">
            <a:spAutoFit/>
          </a:bodyPr>
          <a:lstStyle/>
          <a:p>
            <a:endParaRPr lang="en-US" dirty="0"/>
          </a:p>
        </p:txBody>
      </p:sp>
      <p:sp>
        <p:nvSpPr>
          <p:cNvPr id="69" name="TextBox 68">
            <a:extLst>
              <a:ext uri="{FF2B5EF4-FFF2-40B4-BE49-F238E27FC236}">
                <a16:creationId xmlns:a16="http://schemas.microsoft.com/office/drawing/2014/main" id="{5E8EEE99-A2DD-6BE5-777F-ED6649CF17F1}"/>
              </a:ext>
            </a:extLst>
          </p:cNvPr>
          <p:cNvSpPr txBox="1"/>
          <p:nvPr/>
        </p:nvSpPr>
        <p:spPr>
          <a:xfrm flipH="1">
            <a:off x="5257800" y="2680732"/>
            <a:ext cx="317500" cy="369332"/>
          </a:xfrm>
          <a:prstGeom prst="rect">
            <a:avLst/>
          </a:prstGeom>
          <a:noFill/>
        </p:spPr>
        <p:txBody>
          <a:bodyPr wrap="square" rtlCol="0">
            <a:spAutoFit/>
          </a:bodyPr>
          <a:lstStyle/>
          <a:p>
            <a:r>
              <a:rPr lang="en-US" dirty="0"/>
              <a:t>6</a:t>
            </a:r>
          </a:p>
        </p:txBody>
      </p:sp>
      <p:grpSp>
        <p:nvGrpSpPr>
          <p:cNvPr id="70" name="Group 220">
            <a:extLst>
              <a:ext uri="{FF2B5EF4-FFF2-40B4-BE49-F238E27FC236}">
                <a16:creationId xmlns:a16="http://schemas.microsoft.com/office/drawing/2014/main" id="{3EE49826-166F-5D3A-67B9-E1DC74452642}"/>
              </a:ext>
            </a:extLst>
          </p:cNvPr>
          <p:cNvGrpSpPr>
            <a:grpSpLocks/>
          </p:cNvGrpSpPr>
          <p:nvPr/>
        </p:nvGrpSpPr>
        <p:grpSpPr bwMode="auto">
          <a:xfrm>
            <a:off x="3860800" y="3978587"/>
            <a:ext cx="152400" cy="304800"/>
            <a:chOff x="3264" y="3072"/>
            <a:chExt cx="96" cy="192"/>
          </a:xfrm>
        </p:grpSpPr>
        <p:sp>
          <p:nvSpPr>
            <p:cNvPr id="71" name="Line 17">
              <a:extLst>
                <a:ext uri="{FF2B5EF4-FFF2-40B4-BE49-F238E27FC236}">
                  <a16:creationId xmlns:a16="http://schemas.microsoft.com/office/drawing/2014/main" id="{45268A7F-16B2-233A-8ED0-D47EE1271E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Freeform 18">
              <a:extLst>
                <a:ext uri="{FF2B5EF4-FFF2-40B4-BE49-F238E27FC236}">
                  <a16:creationId xmlns:a16="http://schemas.microsoft.com/office/drawing/2014/main" id="{FAD14561-CD2C-ED54-D2C7-C31BAAB109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8" name="Group 210">
            <a:extLst>
              <a:ext uri="{FF2B5EF4-FFF2-40B4-BE49-F238E27FC236}">
                <a16:creationId xmlns:a16="http://schemas.microsoft.com/office/drawing/2014/main" id="{EC1406AE-0BDF-7A02-2613-67AEE01F8DA3}"/>
              </a:ext>
            </a:extLst>
          </p:cNvPr>
          <p:cNvGrpSpPr>
            <a:grpSpLocks/>
          </p:cNvGrpSpPr>
          <p:nvPr/>
        </p:nvGrpSpPr>
        <p:grpSpPr bwMode="auto">
          <a:xfrm>
            <a:off x="6487050" y="3659664"/>
            <a:ext cx="304800" cy="762000"/>
            <a:chOff x="3216" y="1728"/>
            <a:chExt cx="192" cy="480"/>
          </a:xfrm>
        </p:grpSpPr>
        <p:sp>
          <p:nvSpPr>
            <p:cNvPr id="97" name="Line 8">
              <a:extLst>
                <a:ext uri="{FF2B5EF4-FFF2-40B4-BE49-F238E27FC236}">
                  <a16:creationId xmlns:a16="http://schemas.microsoft.com/office/drawing/2014/main" id="{4B786AE5-E601-EA9F-856F-CA4E8E5ED7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696FD0C8-863E-04CC-AB07-615708027D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EE154999-7AA1-DE8E-8863-78C736E2AF5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7BAF0AD3-8B54-8CB3-23E1-BE8D93D5E2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1" name="TextBox 100">
            <a:extLst>
              <a:ext uri="{FF2B5EF4-FFF2-40B4-BE49-F238E27FC236}">
                <a16:creationId xmlns:a16="http://schemas.microsoft.com/office/drawing/2014/main" id="{0DF8503B-C728-C9A3-5BA9-75DFE435E171}"/>
              </a:ext>
            </a:extLst>
          </p:cNvPr>
          <p:cNvSpPr txBox="1"/>
          <p:nvPr/>
        </p:nvSpPr>
        <p:spPr>
          <a:xfrm flipH="1">
            <a:off x="5689600" y="3582432"/>
            <a:ext cx="317500" cy="369332"/>
          </a:xfrm>
          <a:prstGeom prst="rect">
            <a:avLst/>
          </a:prstGeom>
          <a:noFill/>
        </p:spPr>
        <p:txBody>
          <a:bodyPr wrap="square" rtlCol="0">
            <a:spAutoFit/>
          </a:bodyPr>
          <a:lstStyle/>
          <a:p>
            <a:r>
              <a:rPr lang="en-US" dirty="0"/>
              <a:t>4</a:t>
            </a:r>
          </a:p>
        </p:txBody>
      </p:sp>
      <p:cxnSp>
        <p:nvCxnSpPr>
          <p:cNvPr id="103" name="Straight Connector 102">
            <a:extLst>
              <a:ext uri="{FF2B5EF4-FFF2-40B4-BE49-F238E27FC236}">
                <a16:creationId xmlns:a16="http://schemas.microsoft.com/office/drawing/2014/main" id="{3E65A59F-943D-ED39-0CE2-8E52B28038A5}"/>
              </a:ext>
            </a:extLst>
          </p:cNvPr>
          <p:cNvCxnSpPr>
            <a:cxnSpLocks/>
          </p:cNvCxnSpPr>
          <p:nvPr/>
        </p:nvCxnSpPr>
        <p:spPr>
          <a:xfrm>
            <a:off x="5404125" y="1731082"/>
            <a:ext cx="0" cy="965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130BC0F-CA11-5EF8-76A1-661E47751EEE}"/>
              </a:ext>
            </a:extLst>
          </p:cNvPr>
          <p:cNvCxnSpPr>
            <a:cxnSpLocks/>
          </p:cNvCxnSpPr>
          <p:nvPr/>
        </p:nvCxnSpPr>
        <p:spPr>
          <a:xfrm>
            <a:off x="5892800" y="394112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6" name="Group 220">
            <a:extLst>
              <a:ext uri="{FF2B5EF4-FFF2-40B4-BE49-F238E27FC236}">
                <a16:creationId xmlns:a16="http://schemas.microsoft.com/office/drawing/2014/main" id="{CB472B82-A868-A769-270C-32D09770AEAF}"/>
              </a:ext>
            </a:extLst>
          </p:cNvPr>
          <p:cNvGrpSpPr>
            <a:grpSpLocks/>
          </p:cNvGrpSpPr>
          <p:nvPr/>
        </p:nvGrpSpPr>
        <p:grpSpPr bwMode="auto">
          <a:xfrm>
            <a:off x="5815584" y="4370832"/>
            <a:ext cx="152400" cy="304800"/>
            <a:chOff x="3264" y="3072"/>
            <a:chExt cx="96" cy="192"/>
          </a:xfrm>
        </p:grpSpPr>
        <p:sp>
          <p:nvSpPr>
            <p:cNvPr id="107" name="Line 17">
              <a:extLst>
                <a:ext uri="{FF2B5EF4-FFF2-40B4-BE49-F238E27FC236}">
                  <a16:creationId xmlns:a16="http://schemas.microsoft.com/office/drawing/2014/main" id="{5382A1AA-8E33-955F-E29D-5C97C964F3A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Freeform 18">
              <a:extLst>
                <a:ext uri="{FF2B5EF4-FFF2-40B4-BE49-F238E27FC236}">
                  <a16:creationId xmlns:a16="http://schemas.microsoft.com/office/drawing/2014/main" id="{94E823B4-3812-6D3D-ACB8-F40D2B8F21B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 name="TextBox 109">
            <a:extLst>
              <a:ext uri="{FF2B5EF4-FFF2-40B4-BE49-F238E27FC236}">
                <a16:creationId xmlns:a16="http://schemas.microsoft.com/office/drawing/2014/main" id="{25D60EFD-DFF6-A2B7-5239-4E428261D326}"/>
              </a:ext>
            </a:extLst>
          </p:cNvPr>
          <p:cNvSpPr txBox="1"/>
          <p:nvPr/>
        </p:nvSpPr>
        <p:spPr>
          <a:xfrm>
            <a:off x="5245100" y="1181100"/>
            <a:ext cx="977900" cy="369332"/>
          </a:xfrm>
          <a:prstGeom prst="rect">
            <a:avLst/>
          </a:prstGeom>
          <a:noFill/>
        </p:spPr>
        <p:txBody>
          <a:bodyPr wrap="square" rtlCol="0">
            <a:spAutoFit/>
          </a:bodyPr>
          <a:lstStyle/>
          <a:p>
            <a:r>
              <a:rPr lang="en-US" dirty="0" err="1"/>
              <a:t>V</a:t>
            </a:r>
            <a:r>
              <a:rPr lang="en-US" baseline="-25000" dirty="0" err="1"/>
              <a:t>cc</a:t>
            </a:r>
            <a:r>
              <a:rPr lang="en-US" dirty="0"/>
              <a:t>  (9v)</a:t>
            </a:r>
            <a:endParaRPr lang="en-US" baseline="-25000" dirty="0"/>
          </a:p>
        </p:txBody>
      </p:sp>
      <p:sp>
        <p:nvSpPr>
          <p:cNvPr id="112" name="Oval 111">
            <a:extLst>
              <a:ext uri="{FF2B5EF4-FFF2-40B4-BE49-F238E27FC236}">
                <a16:creationId xmlns:a16="http://schemas.microsoft.com/office/drawing/2014/main" id="{52B35485-8BF5-E661-B925-0DA85D3C8FD6}"/>
              </a:ext>
            </a:extLst>
          </p:cNvPr>
          <p:cNvSpPr/>
          <p:nvPr/>
        </p:nvSpPr>
        <p:spPr>
          <a:xfrm>
            <a:off x="5331758" y="1618285"/>
            <a:ext cx="137160" cy="1371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A3D8E37-E51E-3C80-FAD5-E6FFBE89510B}"/>
              </a:ext>
            </a:extLst>
          </p:cNvPr>
          <p:cNvSpPr/>
          <p:nvPr/>
        </p:nvSpPr>
        <p:spPr>
          <a:xfrm>
            <a:off x="2385358" y="2773985"/>
            <a:ext cx="137160" cy="13716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210">
            <a:extLst>
              <a:ext uri="{FF2B5EF4-FFF2-40B4-BE49-F238E27FC236}">
                <a16:creationId xmlns:a16="http://schemas.microsoft.com/office/drawing/2014/main" id="{9ED50A6D-ABA4-3BF5-D22D-219BC232A8D9}"/>
              </a:ext>
            </a:extLst>
          </p:cNvPr>
          <p:cNvGrpSpPr>
            <a:grpSpLocks/>
          </p:cNvGrpSpPr>
          <p:nvPr/>
        </p:nvGrpSpPr>
        <p:grpSpPr bwMode="auto">
          <a:xfrm rot="5400000">
            <a:off x="2724956" y="2454982"/>
            <a:ext cx="304800" cy="762000"/>
            <a:chOff x="3216" y="1728"/>
            <a:chExt cx="192" cy="480"/>
          </a:xfrm>
        </p:grpSpPr>
        <p:sp>
          <p:nvSpPr>
            <p:cNvPr id="115" name="Line 8">
              <a:extLst>
                <a:ext uri="{FF2B5EF4-FFF2-40B4-BE49-F238E27FC236}">
                  <a16:creationId xmlns:a16="http://schemas.microsoft.com/office/drawing/2014/main" id="{AEB4FC02-2174-E46A-9483-DFBF0D9794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9">
              <a:extLst>
                <a:ext uri="{FF2B5EF4-FFF2-40B4-BE49-F238E27FC236}">
                  <a16:creationId xmlns:a16="http://schemas.microsoft.com/office/drawing/2014/main" id="{D95713A4-C49E-4B0F-DE04-869A3BBD720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
              <a:extLst>
                <a:ext uri="{FF2B5EF4-FFF2-40B4-BE49-F238E27FC236}">
                  <a16:creationId xmlns:a16="http://schemas.microsoft.com/office/drawing/2014/main" id="{E4826ADA-DB84-895D-B74B-10E9F9BDEE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1">
              <a:extLst>
                <a:ext uri="{FF2B5EF4-FFF2-40B4-BE49-F238E27FC236}">
                  <a16:creationId xmlns:a16="http://schemas.microsoft.com/office/drawing/2014/main" id="{2F04FB17-C352-E053-87C9-A9FD0D42290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19" name="TextBox 118">
            <a:extLst>
              <a:ext uri="{FF2B5EF4-FFF2-40B4-BE49-F238E27FC236}">
                <a16:creationId xmlns:a16="http://schemas.microsoft.com/office/drawing/2014/main" id="{5609B3BE-8FC4-C84A-D6E8-6D1D9A139C50}"/>
              </a:ext>
            </a:extLst>
          </p:cNvPr>
          <p:cNvSpPr txBox="1"/>
          <p:nvPr/>
        </p:nvSpPr>
        <p:spPr>
          <a:xfrm>
            <a:off x="3353877" y="2219516"/>
            <a:ext cx="583122" cy="369332"/>
          </a:xfrm>
          <a:prstGeom prst="rect">
            <a:avLst/>
          </a:prstGeom>
          <a:noFill/>
        </p:spPr>
        <p:txBody>
          <a:bodyPr wrap="square" rtlCol="0">
            <a:spAutoFit/>
          </a:bodyPr>
          <a:lstStyle/>
          <a:p>
            <a:r>
              <a:rPr lang="en-US" dirty="0"/>
              <a:t>10K</a:t>
            </a:r>
            <a:endParaRPr lang="en-US" baseline="-25000" dirty="0"/>
          </a:p>
        </p:txBody>
      </p:sp>
      <p:sp>
        <p:nvSpPr>
          <p:cNvPr id="120" name="TextBox 119">
            <a:extLst>
              <a:ext uri="{FF2B5EF4-FFF2-40B4-BE49-F238E27FC236}">
                <a16:creationId xmlns:a16="http://schemas.microsoft.com/office/drawing/2014/main" id="{3DDDF52D-534A-68C3-9225-C8BC6CB0D369}"/>
              </a:ext>
            </a:extLst>
          </p:cNvPr>
          <p:cNvSpPr txBox="1"/>
          <p:nvPr/>
        </p:nvSpPr>
        <p:spPr>
          <a:xfrm>
            <a:off x="4655907" y="5383453"/>
            <a:ext cx="3052988" cy="369332"/>
          </a:xfrm>
          <a:prstGeom prst="rect">
            <a:avLst/>
          </a:prstGeom>
          <a:noFill/>
        </p:spPr>
        <p:txBody>
          <a:bodyPr wrap="square" rtlCol="0">
            <a:spAutoFit/>
          </a:bodyPr>
          <a:lstStyle/>
          <a:p>
            <a:r>
              <a:rPr lang="en-US" dirty="0">
                <a:solidFill>
                  <a:schemeClr val="accent1"/>
                </a:solidFill>
              </a:rPr>
              <a:t>Gain is 20 without option</a:t>
            </a:r>
          </a:p>
        </p:txBody>
      </p:sp>
      <p:sp>
        <p:nvSpPr>
          <p:cNvPr id="122" name="TextBox 121">
            <a:extLst>
              <a:ext uri="{FF2B5EF4-FFF2-40B4-BE49-F238E27FC236}">
                <a16:creationId xmlns:a16="http://schemas.microsoft.com/office/drawing/2014/main" id="{A7212F4F-F06E-0997-FF72-8FCABBA40D55}"/>
              </a:ext>
            </a:extLst>
          </p:cNvPr>
          <p:cNvSpPr txBox="1"/>
          <p:nvPr/>
        </p:nvSpPr>
        <p:spPr>
          <a:xfrm>
            <a:off x="2579984" y="2478879"/>
            <a:ext cx="335471" cy="369332"/>
          </a:xfrm>
          <a:prstGeom prst="rect">
            <a:avLst/>
          </a:prstGeom>
          <a:noFill/>
        </p:spPr>
        <p:txBody>
          <a:bodyPr wrap="square" rtlCol="0">
            <a:spAutoFit/>
          </a:bodyPr>
          <a:lstStyle/>
          <a:p>
            <a:r>
              <a:rPr lang="en-US" dirty="0"/>
              <a:t>+</a:t>
            </a:r>
            <a:endParaRPr lang="en-US" baseline="-25000" dirty="0"/>
          </a:p>
        </p:txBody>
      </p:sp>
      <p:grpSp>
        <p:nvGrpSpPr>
          <p:cNvPr id="124" name="Group 210">
            <a:extLst>
              <a:ext uri="{FF2B5EF4-FFF2-40B4-BE49-F238E27FC236}">
                <a16:creationId xmlns:a16="http://schemas.microsoft.com/office/drawing/2014/main" id="{F99BC081-E4EA-E6D8-5B93-AA85C29C9851}"/>
              </a:ext>
            </a:extLst>
          </p:cNvPr>
          <p:cNvGrpSpPr>
            <a:grpSpLocks/>
          </p:cNvGrpSpPr>
          <p:nvPr/>
        </p:nvGrpSpPr>
        <p:grpSpPr bwMode="auto">
          <a:xfrm rot="5400000">
            <a:off x="8097056" y="3023108"/>
            <a:ext cx="304800" cy="762000"/>
            <a:chOff x="3216" y="1728"/>
            <a:chExt cx="192" cy="480"/>
          </a:xfrm>
        </p:grpSpPr>
        <p:sp>
          <p:nvSpPr>
            <p:cNvPr id="125" name="Line 8">
              <a:extLst>
                <a:ext uri="{FF2B5EF4-FFF2-40B4-BE49-F238E27FC236}">
                  <a16:creationId xmlns:a16="http://schemas.microsoft.com/office/drawing/2014/main" id="{348A839A-FFDF-DCB8-96F7-0521D8CC790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9">
              <a:extLst>
                <a:ext uri="{FF2B5EF4-FFF2-40B4-BE49-F238E27FC236}">
                  <a16:creationId xmlns:a16="http://schemas.microsoft.com/office/drawing/2014/main" id="{AA033821-C2D7-35CA-0D0E-14898C042C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
              <a:extLst>
                <a:ext uri="{FF2B5EF4-FFF2-40B4-BE49-F238E27FC236}">
                  <a16:creationId xmlns:a16="http://schemas.microsoft.com/office/drawing/2014/main" id="{0338CA66-18B5-3DFA-91BF-0F53CC015E5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1">
              <a:extLst>
                <a:ext uri="{FF2B5EF4-FFF2-40B4-BE49-F238E27FC236}">
                  <a16:creationId xmlns:a16="http://schemas.microsoft.com/office/drawing/2014/main" id="{1CE32E08-DB4B-85A0-03BB-FE001DC034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grpSp>
        <p:nvGrpSpPr>
          <p:cNvPr id="129" name="Group 307">
            <a:extLst>
              <a:ext uri="{FF2B5EF4-FFF2-40B4-BE49-F238E27FC236}">
                <a16:creationId xmlns:a16="http://schemas.microsoft.com/office/drawing/2014/main" id="{B27DB4BF-6E65-1AA4-F7D0-A8808D99AAE1}"/>
              </a:ext>
            </a:extLst>
          </p:cNvPr>
          <p:cNvGrpSpPr>
            <a:grpSpLocks/>
          </p:cNvGrpSpPr>
          <p:nvPr/>
        </p:nvGrpSpPr>
        <p:grpSpPr bwMode="auto">
          <a:xfrm>
            <a:off x="8573830" y="3001082"/>
            <a:ext cx="461963" cy="914400"/>
            <a:chOff x="2514" y="547"/>
            <a:chExt cx="291" cy="576"/>
          </a:xfrm>
        </p:grpSpPr>
        <p:sp>
          <p:nvSpPr>
            <p:cNvPr id="130" name="Freeform 132">
              <a:extLst>
                <a:ext uri="{FF2B5EF4-FFF2-40B4-BE49-F238E27FC236}">
                  <a16:creationId xmlns:a16="http://schemas.microsoft.com/office/drawing/2014/main" id="{F86364F9-5796-5EE9-4BC9-8EB8A06E9256}"/>
                </a:ext>
              </a:extLst>
            </p:cNvPr>
            <p:cNvSpPr>
              <a:spLocks/>
            </p:cNvSpPr>
            <p:nvPr/>
          </p:nvSpPr>
          <p:spPr bwMode="auto">
            <a:xfrm>
              <a:off x="2540" y="547"/>
              <a:ext cx="232" cy="5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Text Box 133">
              <a:extLst>
                <a:ext uri="{FF2B5EF4-FFF2-40B4-BE49-F238E27FC236}">
                  <a16:creationId xmlns:a16="http://schemas.microsoft.com/office/drawing/2014/main" id="{012DAE67-A996-DBB2-0ED9-4F85AB72D957}"/>
                </a:ext>
              </a:extLst>
            </p:cNvPr>
            <p:cNvSpPr txBox="1">
              <a:spLocks noChangeArrowheads="1"/>
            </p:cNvSpPr>
            <p:nvPr/>
          </p:nvSpPr>
          <p:spPr bwMode="auto">
            <a:xfrm>
              <a:off x="2514" y="762"/>
              <a:ext cx="29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SPKR</a:t>
              </a:r>
            </a:p>
          </p:txBody>
        </p:sp>
      </p:grpSp>
      <p:grpSp>
        <p:nvGrpSpPr>
          <p:cNvPr id="132" name="Group 220">
            <a:extLst>
              <a:ext uri="{FF2B5EF4-FFF2-40B4-BE49-F238E27FC236}">
                <a16:creationId xmlns:a16="http://schemas.microsoft.com/office/drawing/2014/main" id="{19811D11-4D3A-BC9A-C663-CF910192DC8A}"/>
              </a:ext>
            </a:extLst>
          </p:cNvPr>
          <p:cNvGrpSpPr>
            <a:grpSpLocks/>
          </p:cNvGrpSpPr>
          <p:nvPr/>
        </p:nvGrpSpPr>
        <p:grpSpPr bwMode="auto">
          <a:xfrm>
            <a:off x="8630456" y="3661087"/>
            <a:ext cx="152400" cy="304800"/>
            <a:chOff x="3264" y="3072"/>
            <a:chExt cx="96" cy="192"/>
          </a:xfrm>
        </p:grpSpPr>
        <p:sp>
          <p:nvSpPr>
            <p:cNvPr id="133" name="Line 17">
              <a:extLst>
                <a:ext uri="{FF2B5EF4-FFF2-40B4-BE49-F238E27FC236}">
                  <a16:creationId xmlns:a16="http://schemas.microsoft.com/office/drawing/2014/main" id="{80386812-76AE-27B9-8C68-2E75EC9D5DE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8">
              <a:extLst>
                <a:ext uri="{FF2B5EF4-FFF2-40B4-BE49-F238E27FC236}">
                  <a16:creationId xmlns:a16="http://schemas.microsoft.com/office/drawing/2014/main" id="{0F42B6E6-DEFE-86C8-162C-F120693E793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5" name="TextBox 134">
            <a:extLst>
              <a:ext uri="{FF2B5EF4-FFF2-40B4-BE49-F238E27FC236}">
                <a16:creationId xmlns:a16="http://schemas.microsoft.com/office/drawing/2014/main" id="{34959CDF-72C2-CAC3-81DC-E99288AF289C}"/>
              </a:ext>
            </a:extLst>
          </p:cNvPr>
          <p:cNvSpPr txBox="1"/>
          <p:nvPr/>
        </p:nvSpPr>
        <p:spPr>
          <a:xfrm>
            <a:off x="7939384" y="3088479"/>
            <a:ext cx="335471" cy="369332"/>
          </a:xfrm>
          <a:prstGeom prst="rect">
            <a:avLst/>
          </a:prstGeom>
          <a:noFill/>
        </p:spPr>
        <p:txBody>
          <a:bodyPr wrap="square" rtlCol="0">
            <a:spAutoFit/>
          </a:bodyPr>
          <a:lstStyle/>
          <a:p>
            <a:r>
              <a:rPr lang="en-US" dirty="0"/>
              <a:t>+</a:t>
            </a:r>
            <a:endParaRPr lang="en-US" baseline="-25000" dirty="0"/>
          </a:p>
        </p:txBody>
      </p:sp>
      <p:sp>
        <p:nvSpPr>
          <p:cNvPr id="136" name="TextBox 135">
            <a:extLst>
              <a:ext uri="{FF2B5EF4-FFF2-40B4-BE49-F238E27FC236}">
                <a16:creationId xmlns:a16="http://schemas.microsoft.com/office/drawing/2014/main" id="{65E678F4-534B-2462-BE06-9668DEC2FCE4}"/>
              </a:ext>
            </a:extLst>
          </p:cNvPr>
          <p:cNvSpPr txBox="1"/>
          <p:nvPr/>
        </p:nvSpPr>
        <p:spPr>
          <a:xfrm>
            <a:off x="7868457" y="2782140"/>
            <a:ext cx="826257" cy="369332"/>
          </a:xfrm>
          <a:prstGeom prst="rect">
            <a:avLst/>
          </a:prstGeom>
          <a:noFill/>
        </p:spPr>
        <p:txBody>
          <a:bodyPr wrap="square" rtlCol="0">
            <a:spAutoFit/>
          </a:bodyPr>
          <a:lstStyle/>
          <a:p>
            <a:r>
              <a:rPr lang="en-US" dirty="0"/>
              <a:t>100 </a:t>
            </a:r>
            <a:r>
              <a:rPr lang="en-US" dirty="0" err="1"/>
              <a:t>uF</a:t>
            </a:r>
            <a:endParaRPr lang="en-US" dirty="0"/>
          </a:p>
        </p:txBody>
      </p:sp>
      <p:grpSp>
        <p:nvGrpSpPr>
          <p:cNvPr id="137" name="Group 220">
            <a:extLst>
              <a:ext uri="{FF2B5EF4-FFF2-40B4-BE49-F238E27FC236}">
                <a16:creationId xmlns:a16="http://schemas.microsoft.com/office/drawing/2014/main" id="{A00BC90D-CD1A-47AE-7048-2046BF1E5057}"/>
              </a:ext>
            </a:extLst>
          </p:cNvPr>
          <p:cNvGrpSpPr>
            <a:grpSpLocks/>
          </p:cNvGrpSpPr>
          <p:nvPr/>
        </p:nvGrpSpPr>
        <p:grpSpPr bwMode="auto">
          <a:xfrm>
            <a:off x="6565392" y="4321487"/>
            <a:ext cx="152400" cy="304800"/>
            <a:chOff x="3264" y="3072"/>
            <a:chExt cx="96" cy="192"/>
          </a:xfrm>
        </p:grpSpPr>
        <p:sp>
          <p:nvSpPr>
            <p:cNvPr id="138" name="Line 17">
              <a:extLst>
                <a:ext uri="{FF2B5EF4-FFF2-40B4-BE49-F238E27FC236}">
                  <a16:creationId xmlns:a16="http://schemas.microsoft.com/office/drawing/2014/main" id="{C453F808-62F0-3869-8337-4464B2679A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68C4B3FB-8D5C-BAF8-B0E8-BA8C32A7FD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TextBox 139">
            <a:extLst>
              <a:ext uri="{FF2B5EF4-FFF2-40B4-BE49-F238E27FC236}">
                <a16:creationId xmlns:a16="http://schemas.microsoft.com/office/drawing/2014/main" id="{765EAA4A-3E02-2C6A-952D-96F91050D610}"/>
              </a:ext>
            </a:extLst>
          </p:cNvPr>
          <p:cNvSpPr txBox="1"/>
          <p:nvPr/>
        </p:nvSpPr>
        <p:spPr>
          <a:xfrm>
            <a:off x="6842526" y="3898833"/>
            <a:ext cx="736597" cy="369332"/>
          </a:xfrm>
          <a:prstGeom prst="rect">
            <a:avLst/>
          </a:prstGeom>
          <a:noFill/>
        </p:spPr>
        <p:txBody>
          <a:bodyPr wrap="square" rtlCol="0">
            <a:spAutoFit/>
          </a:bodyPr>
          <a:lstStyle/>
          <a:p>
            <a:r>
              <a:rPr lang="en-US" dirty="0"/>
              <a:t>10 </a:t>
            </a:r>
            <a:r>
              <a:rPr lang="en-US" dirty="0" err="1"/>
              <a:t>uF</a:t>
            </a:r>
            <a:endParaRPr lang="en-US" dirty="0"/>
          </a:p>
        </p:txBody>
      </p:sp>
      <p:sp>
        <p:nvSpPr>
          <p:cNvPr id="141" name="TextBox 140">
            <a:extLst>
              <a:ext uri="{FF2B5EF4-FFF2-40B4-BE49-F238E27FC236}">
                <a16:creationId xmlns:a16="http://schemas.microsoft.com/office/drawing/2014/main" id="{2453144C-BD23-57C3-91FF-64E149A5AB6F}"/>
              </a:ext>
            </a:extLst>
          </p:cNvPr>
          <p:cNvSpPr txBox="1"/>
          <p:nvPr/>
        </p:nvSpPr>
        <p:spPr>
          <a:xfrm>
            <a:off x="6593184" y="3659979"/>
            <a:ext cx="335471" cy="369332"/>
          </a:xfrm>
          <a:prstGeom prst="rect">
            <a:avLst/>
          </a:prstGeom>
          <a:noFill/>
        </p:spPr>
        <p:txBody>
          <a:bodyPr wrap="square" rtlCol="0">
            <a:spAutoFit/>
          </a:bodyPr>
          <a:lstStyle/>
          <a:p>
            <a:r>
              <a:rPr lang="en-US" dirty="0"/>
              <a:t>+</a:t>
            </a:r>
            <a:endParaRPr lang="en-US" baseline="-25000" dirty="0"/>
          </a:p>
        </p:txBody>
      </p:sp>
      <p:sp>
        <p:nvSpPr>
          <p:cNvPr id="142" name="TextBox 141">
            <a:extLst>
              <a:ext uri="{FF2B5EF4-FFF2-40B4-BE49-F238E27FC236}">
                <a16:creationId xmlns:a16="http://schemas.microsoft.com/office/drawing/2014/main" id="{A4313901-DDC7-5BF9-AE1A-12EF4F0EF2A1}"/>
              </a:ext>
            </a:extLst>
          </p:cNvPr>
          <p:cNvSpPr txBox="1"/>
          <p:nvPr/>
        </p:nvSpPr>
        <p:spPr>
          <a:xfrm flipH="1">
            <a:off x="5638800" y="2833132"/>
            <a:ext cx="317500" cy="369332"/>
          </a:xfrm>
          <a:prstGeom prst="rect">
            <a:avLst/>
          </a:prstGeom>
          <a:noFill/>
        </p:spPr>
        <p:txBody>
          <a:bodyPr wrap="square" rtlCol="0">
            <a:spAutoFit/>
          </a:bodyPr>
          <a:lstStyle/>
          <a:p>
            <a:r>
              <a:rPr lang="en-US" dirty="0">
                <a:solidFill>
                  <a:schemeClr val="accent1"/>
                </a:solidFill>
              </a:rPr>
              <a:t>1</a:t>
            </a:r>
          </a:p>
        </p:txBody>
      </p:sp>
      <p:sp>
        <p:nvSpPr>
          <p:cNvPr id="143" name="TextBox 142">
            <a:extLst>
              <a:ext uri="{FF2B5EF4-FFF2-40B4-BE49-F238E27FC236}">
                <a16:creationId xmlns:a16="http://schemas.microsoft.com/office/drawing/2014/main" id="{C8A72886-17CA-56A3-7468-9C5D29110B4D}"/>
              </a:ext>
            </a:extLst>
          </p:cNvPr>
          <p:cNvSpPr txBox="1"/>
          <p:nvPr/>
        </p:nvSpPr>
        <p:spPr>
          <a:xfrm flipH="1">
            <a:off x="6337300" y="3049032"/>
            <a:ext cx="317500" cy="369332"/>
          </a:xfrm>
          <a:prstGeom prst="rect">
            <a:avLst/>
          </a:prstGeom>
          <a:noFill/>
        </p:spPr>
        <p:txBody>
          <a:bodyPr wrap="square" rtlCol="0">
            <a:spAutoFit/>
          </a:bodyPr>
          <a:lstStyle/>
          <a:p>
            <a:r>
              <a:rPr lang="en-US" dirty="0"/>
              <a:t>8</a:t>
            </a:r>
          </a:p>
        </p:txBody>
      </p:sp>
      <p:grpSp>
        <p:nvGrpSpPr>
          <p:cNvPr id="144" name="Group 210">
            <a:extLst>
              <a:ext uri="{FF2B5EF4-FFF2-40B4-BE49-F238E27FC236}">
                <a16:creationId xmlns:a16="http://schemas.microsoft.com/office/drawing/2014/main" id="{5E7E7C4B-1961-7B23-E6A8-47ACE73F2712}"/>
              </a:ext>
            </a:extLst>
          </p:cNvPr>
          <p:cNvGrpSpPr>
            <a:grpSpLocks/>
          </p:cNvGrpSpPr>
          <p:nvPr/>
        </p:nvGrpSpPr>
        <p:grpSpPr bwMode="auto">
          <a:xfrm rot="5400000">
            <a:off x="6025874" y="2224580"/>
            <a:ext cx="304800" cy="762000"/>
            <a:chOff x="3216" y="1728"/>
            <a:chExt cx="192" cy="480"/>
          </a:xfrm>
        </p:grpSpPr>
        <p:sp>
          <p:nvSpPr>
            <p:cNvPr id="145" name="Line 8">
              <a:extLst>
                <a:ext uri="{FF2B5EF4-FFF2-40B4-BE49-F238E27FC236}">
                  <a16:creationId xmlns:a16="http://schemas.microsoft.com/office/drawing/2014/main" id="{0D3CC560-25C4-E998-DBAC-2C769D2836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solidFill>
                  <a:schemeClr val="accent1"/>
                </a:solidFill>
              </a:endParaRPr>
            </a:p>
          </p:txBody>
        </p:sp>
        <p:sp>
          <p:nvSpPr>
            <p:cNvPr id="146" name="Line 9">
              <a:extLst>
                <a:ext uri="{FF2B5EF4-FFF2-40B4-BE49-F238E27FC236}">
                  <a16:creationId xmlns:a16="http://schemas.microsoft.com/office/drawing/2014/main" id="{AB55018C-9171-16B6-6D34-21C00CDFBB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chemeClr val="accent1"/>
                </a:solidFill>
              </a:endParaRPr>
            </a:p>
          </p:txBody>
        </p:sp>
        <p:sp>
          <p:nvSpPr>
            <p:cNvPr id="147" name="Line 10">
              <a:extLst>
                <a:ext uri="{FF2B5EF4-FFF2-40B4-BE49-F238E27FC236}">
                  <a16:creationId xmlns:a16="http://schemas.microsoft.com/office/drawing/2014/main" id="{EC2CE5D8-AE11-9115-2784-D13667B23D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chemeClr val="accent1"/>
                </a:solidFill>
              </a:endParaRPr>
            </a:p>
          </p:txBody>
        </p:sp>
        <p:sp>
          <p:nvSpPr>
            <p:cNvPr id="148" name="Line 11">
              <a:extLst>
                <a:ext uri="{FF2B5EF4-FFF2-40B4-BE49-F238E27FC236}">
                  <a16:creationId xmlns:a16="http://schemas.microsoft.com/office/drawing/2014/main" id="{8295D7DB-D4F3-5477-5A34-504856817C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solidFill>
                  <a:schemeClr val="accent1"/>
                </a:solidFill>
              </a:endParaRPr>
            </a:p>
          </p:txBody>
        </p:sp>
      </p:grpSp>
      <p:cxnSp>
        <p:nvCxnSpPr>
          <p:cNvPr id="149" name="Straight Connector 148">
            <a:extLst>
              <a:ext uri="{FF2B5EF4-FFF2-40B4-BE49-F238E27FC236}">
                <a16:creationId xmlns:a16="http://schemas.microsoft.com/office/drawing/2014/main" id="{6451EE9F-4C07-D098-6AAC-683950DCF52B}"/>
              </a:ext>
            </a:extLst>
          </p:cNvPr>
          <p:cNvCxnSpPr>
            <a:cxnSpLocks/>
          </p:cNvCxnSpPr>
          <p:nvPr/>
        </p:nvCxnSpPr>
        <p:spPr>
          <a:xfrm>
            <a:off x="6553200" y="2595960"/>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3042FC21-085A-B8BB-FF7A-3C91BC7C1FCD}"/>
              </a:ext>
            </a:extLst>
          </p:cNvPr>
          <p:cNvSpPr txBox="1"/>
          <p:nvPr/>
        </p:nvSpPr>
        <p:spPr>
          <a:xfrm>
            <a:off x="5856584" y="2301079"/>
            <a:ext cx="335471" cy="369332"/>
          </a:xfrm>
          <a:prstGeom prst="rect">
            <a:avLst/>
          </a:prstGeom>
          <a:noFill/>
        </p:spPr>
        <p:txBody>
          <a:bodyPr wrap="square" rtlCol="0">
            <a:spAutoFit/>
          </a:bodyPr>
          <a:lstStyle/>
          <a:p>
            <a:r>
              <a:rPr lang="en-US" dirty="0">
                <a:solidFill>
                  <a:schemeClr val="accent1"/>
                </a:solidFill>
              </a:rPr>
              <a:t>+</a:t>
            </a:r>
            <a:endParaRPr lang="en-US" baseline="-25000" dirty="0">
              <a:solidFill>
                <a:schemeClr val="accent1"/>
              </a:solidFill>
            </a:endParaRPr>
          </a:p>
        </p:txBody>
      </p:sp>
      <p:cxnSp>
        <p:nvCxnSpPr>
          <p:cNvPr id="153" name="Straight Connector 152">
            <a:extLst>
              <a:ext uri="{FF2B5EF4-FFF2-40B4-BE49-F238E27FC236}">
                <a16:creationId xmlns:a16="http://schemas.microsoft.com/office/drawing/2014/main" id="{59AF369D-E688-F40C-E079-DA50419450A2}"/>
              </a:ext>
            </a:extLst>
          </p:cNvPr>
          <p:cNvCxnSpPr>
            <a:cxnSpLocks/>
          </p:cNvCxnSpPr>
          <p:nvPr/>
        </p:nvCxnSpPr>
        <p:spPr>
          <a:xfrm flipV="1">
            <a:off x="5802884" y="2591191"/>
            <a:ext cx="0" cy="2292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7309FBA3-A0B4-12AE-E0A7-40B9EB75D122}"/>
              </a:ext>
            </a:extLst>
          </p:cNvPr>
          <p:cNvSpPr txBox="1"/>
          <p:nvPr/>
        </p:nvSpPr>
        <p:spPr>
          <a:xfrm>
            <a:off x="2586820" y="2183795"/>
            <a:ext cx="736597" cy="369332"/>
          </a:xfrm>
          <a:prstGeom prst="rect">
            <a:avLst/>
          </a:prstGeom>
          <a:noFill/>
        </p:spPr>
        <p:txBody>
          <a:bodyPr wrap="square" rtlCol="0">
            <a:spAutoFit/>
          </a:bodyPr>
          <a:lstStyle/>
          <a:p>
            <a:r>
              <a:rPr lang="en-US" dirty="0"/>
              <a:t>10 </a:t>
            </a:r>
            <a:r>
              <a:rPr lang="en-US" dirty="0" err="1"/>
              <a:t>uF</a:t>
            </a:r>
            <a:endParaRPr lang="en-US" dirty="0"/>
          </a:p>
        </p:txBody>
      </p:sp>
      <p:sp>
        <p:nvSpPr>
          <p:cNvPr id="155" name="TextBox 154">
            <a:extLst>
              <a:ext uri="{FF2B5EF4-FFF2-40B4-BE49-F238E27FC236}">
                <a16:creationId xmlns:a16="http://schemas.microsoft.com/office/drawing/2014/main" id="{16EBA5C5-91A7-90C6-2516-0B0329987978}"/>
              </a:ext>
            </a:extLst>
          </p:cNvPr>
          <p:cNvSpPr txBox="1"/>
          <p:nvPr/>
        </p:nvSpPr>
        <p:spPr>
          <a:xfrm flipH="1">
            <a:off x="6426200" y="3341132"/>
            <a:ext cx="317500" cy="369332"/>
          </a:xfrm>
          <a:prstGeom prst="rect">
            <a:avLst/>
          </a:prstGeom>
          <a:noFill/>
        </p:spPr>
        <p:txBody>
          <a:bodyPr wrap="square" rtlCol="0">
            <a:spAutoFit/>
          </a:bodyPr>
          <a:lstStyle/>
          <a:p>
            <a:r>
              <a:rPr lang="en-US" dirty="0"/>
              <a:t>7</a:t>
            </a:r>
          </a:p>
        </p:txBody>
      </p:sp>
      <p:sp>
        <p:nvSpPr>
          <p:cNvPr id="156" name="TextBox 155">
            <a:extLst>
              <a:ext uri="{FF2B5EF4-FFF2-40B4-BE49-F238E27FC236}">
                <a16:creationId xmlns:a16="http://schemas.microsoft.com/office/drawing/2014/main" id="{F29A078D-19BE-38CB-0469-294C40203435}"/>
              </a:ext>
            </a:extLst>
          </p:cNvPr>
          <p:cNvSpPr txBox="1"/>
          <p:nvPr/>
        </p:nvSpPr>
        <p:spPr>
          <a:xfrm>
            <a:off x="5890025" y="1890953"/>
            <a:ext cx="1971269" cy="523220"/>
          </a:xfrm>
          <a:prstGeom prst="rect">
            <a:avLst/>
          </a:prstGeom>
          <a:noFill/>
        </p:spPr>
        <p:txBody>
          <a:bodyPr wrap="square" rtlCol="0">
            <a:spAutoFit/>
          </a:bodyPr>
          <a:lstStyle/>
          <a:p>
            <a:r>
              <a:rPr lang="en-US" sz="1400" dirty="0">
                <a:solidFill>
                  <a:schemeClr val="accent1"/>
                </a:solidFill>
              </a:rPr>
              <a:t>10 </a:t>
            </a:r>
            <a:r>
              <a:rPr lang="en-US" sz="1400" dirty="0" err="1">
                <a:solidFill>
                  <a:schemeClr val="accent1"/>
                </a:solidFill>
              </a:rPr>
              <a:t>uF</a:t>
            </a:r>
            <a:r>
              <a:rPr lang="en-US" sz="1400" dirty="0">
                <a:solidFill>
                  <a:schemeClr val="accent1"/>
                </a:solidFill>
              </a:rPr>
              <a:t>, optional, increases gain to 200</a:t>
            </a:r>
          </a:p>
        </p:txBody>
      </p:sp>
    </p:spTree>
    <p:extLst>
      <p:ext uri="{BB962C8B-B14F-4D97-AF65-F5344CB8AC3E}">
        <p14:creationId xmlns:p14="http://schemas.microsoft.com/office/powerpoint/2010/main" val="32541022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112</a:t>
            </a:fld>
            <a:endParaRPr lang="en-US"/>
          </a:p>
        </p:txBody>
      </p:sp>
    </p:spTree>
    <p:extLst>
      <p:ext uri="{BB962C8B-B14F-4D97-AF65-F5344CB8AC3E}">
        <p14:creationId xmlns:p14="http://schemas.microsoft.com/office/powerpoint/2010/main" val="3933773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5577" y="1523967"/>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5577" y="1523967"/>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0427" y="290664"/>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0876" y="1300148"/>
                <a:ext cx="8790794" cy="46289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Assume dipole is lossless so </a:t>
                </a:r>
                <a14:m>
                  <m:oMath xmlns:m="http://schemas.openxmlformats.org/officeDocument/2006/math">
                    <m:r>
                      <a:rPr lang="en-US" sz="2000" b="0" i="1" smtClean="0">
                        <a:solidFill>
                          <a:srgbClr val="000000"/>
                        </a:solidFill>
                        <a:latin typeface="Cambria Math" panose="02040503050406030204" pitchFamily="18" charset="0"/>
                      </a:rPr>
                      <m:t>𝑅</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=1</m:t>
                    </m:r>
                  </m:oMath>
                </a14:m>
                <a:r>
                  <a:rPr lang="en-US" sz="2000" dirty="0">
                    <a:solidFill>
                      <a:srgbClr val="000000"/>
                    </a:solidFill>
                  </a:rPr>
                  <a:t>.</a:t>
                </a:r>
              </a:p>
              <a:p>
                <a:pPr marL="285750" indent="-285750" hangingPunct="0">
                  <a:buFont typeface="Arial" panose="020B0604020202020204" pitchFamily="34" charset="0"/>
                  <a:buChar char="•"/>
                </a:pPr>
                <a:r>
                  <a:rPr lang="en-US" sz="2000" dirty="0">
                    <a:solidFill>
                      <a:srgbClr val="000000"/>
                    </a:solidFill>
                  </a:rPr>
                  <a:t>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r>
                      <a:rPr lang="en-US" sz="2000" b="0" i="1" smtClean="0">
                        <a:solidFill>
                          <a:srgbClr val="000000"/>
                        </a:solidFill>
                        <a:latin typeface="Cambria Math" panose="02040503050406030204" pitchFamily="18" charset="0"/>
                        <a:ea typeface="Cambria Math" panose="02040503050406030204" pitchFamily="18" charset="0"/>
                      </a:rPr>
                      <m:t> (=1)</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e>
                    </m:func>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𝜙</m:t>
                    </m:r>
                  </m:oMath>
                </a14:m>
                <a:r>
                  <a:rPr lang="en-US" sz="2000" dirty="0">
                    <a:solidFill>
                      <a:srgbClr val="000000"/>
                    </a:solidFill>
                  </a:rPr>
                  <a:t> and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i="1" dirty="0">
                  <a:solidFill>
                    <a:srgbClr val="000000"/>
                  </a:solidFill>
                  <a:latin typeface="Cambria Math" panose="02040503050406030204" pitchFamily="18" charset="0"/>
                  <a:cs typeface="Calibri"/>
                  <a:sym typeface="Calibri"/>
                </a:endParaRP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a:p>
                <a:pPr marL="285750" indent="-285750" hangingPunct="0">
                  <a:buFont typeface="Arial" panose="020B0604020202020204" pitchFamily="34" charset="0"/>
                  <a:buChar char="•"/>
                </a:pPr>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loaded whip: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=160</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𝑙</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Yagi: </a:t>
                </a:r>
                <a14:m>
                  <m:oMath xmlns:m="http://schemas.openxmlformats.org/officeDocument/2006/math">
                    <m:r>
                      <a:rPr lang="en-US" sz="2000" b="0" i="1" smtClean="0">
                        <a:solidFill>
                          <a:srgbClr val="000000"/>
                        </a:solidFill>
                        <a:latin typeface="Cambria Math" panose="02040503050406030204" pitchFamily="18" charset="0"/>
                      </a:rPr>
                      <m:t>𝐺</m:t>
                    </m:r>
                    <m:r>
                      <a:rPr lang="en-US" sz="2000" b="0" i="1" smtClean="0">
                        <a:solidFill>
                          <a:srgbClr val="000000"/>
                        </a:solidFill>
                        <a:latin typeface="Cambria Math" panose="02040503050406030204" pitchFamily="18" charset="0"/>
                      </a:rPr>
                      <m:t>=12</m:t>
                    </m:r>
                    <m:r>
                      <a:rPr lang="en-US" sz="2000" b="0" i="1" smtClean="0">
                        <a:solidFill>
                          <a:srgbClr val="000000"/>
                        </a:solidFill>
                        <a:latin typeface="Cambria Math" panose="02040503050406030204" pitchFamily="18" charset="0"/>
                      </a:rPr>
                      <m:t>𝑑𝐵</m:t>
                    </m:r>
                  </m:oMath>
                </a14:m>
                <a:r>
                  <a:rPr lang="en-US" sz="2000" dirty="0">
                    <a:solidFill>
                      <a:srgbClr val="000000"/>
                    </a:solidFill>
                  </a:rPr>
                  <a:t>, peak patters is at 27 degrees for 7MHz</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0876" y="1300148"/>
                <a:ext cx="8790794" cy="4628921"/>
              </a:xfrm>
              <a:prstGeom prst="rect">
                <a:avLst/>
              </a:prstGeom>
              <a:blipFill>
                <a:blip r:embed="rId3"/>
                <a:stretch>
                  <a:fillRect l="-1010" b="-8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0611"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644B55F-2FE6-66B9-4F73-32C8F0B1481E}"/>
              </a:ext>
            </a:extLst>
          </p:cNvPr>
          <p:cNvGrpSpPr/>
          <p:nvPr/>
        </p:nvGrpSpPr>
        <p:grpSpPr>
          <a:xfrm>
            <a:off x="1042299" y="1756987"/>
            <a:ext cx="3779438" cy="3764280"/>
            <a:chOff x="10422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7586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3846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4685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8408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0422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5937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6760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4746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4713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4476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4644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22462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30582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8469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10483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6821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4537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22523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30643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4685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4760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4654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4806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9271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5169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5711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5719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4746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5650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5414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4806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40787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4083297" y="3883858"/>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6675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6666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731378"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rPr>
                      <m:t>(</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 |</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 |</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r>
                          <m:rPr>
                            <m:nor/>
                          </m:rPr>
                          <a:rPr lang="en-US" sz="2000" dirty="0">
                            <a:solidFill>
                              <a:srgbClr val="000000"/>
                            </a:solidFill>
                          </a:rPr>
                          <m:t> </m:t>
                        </m:r>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d>
                      <m:dPr>
                        <m:ctrlPr>
                          <a:rPr lang="en-US" b="0" i="1" smtClean="0">
                            <a:solidFill>
                              <a:srgbClr val="000000"/>
                            </a:solidFill>
                            <a:latin typeface="Cambria Math" panose="02040503050406030204" pitchFamily="18" charset="0"/>
                            <a:ea typeface="Calibri"/>
                            <a:cs typeface="Calibri"/>
                            <a:sym typeface="Calibri"/>
                          </a:rPr>
                        </m:ctrlPr>
                      </m:dPr>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 |</m:t>
                            </m:r>
                          </m:e>
                          <m:sup>
                            <m:r>
                              <a:rPr lang="en-US" b="0" i="1" smtClean="0">
                                <a:solidFill>
                                  <a:srgbClr val="000000"/>
                                </a:solidFill>
                                <a:latin typeface="Cambria Math" panose="02040503050406030204" pitchFamily="18" charset="0"/>
                                <a:cs typeface="Calibri"/>
                                <a:sym typeface="Calibri"/>
                              </a:rPr>
                              <m:t>2</m:t>
                            </m:r>
                          </m:sup>
                        </m:sSup>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acc>
                          <m:accPr>
                            <m:chr m:val="̅"/>
                            <m:ctrlPr>
                              <a:rPr lang="en-US" b="0" i="1" smtClean="0">
                                <a:solidFill>
                                  <a:srgbClr val="000000"/>
                                </a:solidFill>
                                <a:latin typeface="Cambria Math" panose="02040503050406030204" pitchFamily="18" charset="0"/>
                                <a:cs typeface="Calibri"/>
                                <a:sym typeface="Calibri"/>
                              </a:rPr>
                            </m:ctrlPr>
                          </m:acc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2</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e>
                        </m:acc>
                      </m:e>
                    </m:d>
                  </m:oMath>
                </a14:m>
                <a:endParaRPr lang="en-US"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=0</m:t>
                    </m:r>
                  </m:oMath>
                </a14:m>
                <a:r>
                  <a:rPr lang="en-US" dirty="0">
                    <a:solidFill>
                      <a:srgbClr val="000000"/>
                    </a:solidFill>
                  </a:rPr>
                  <a:t>, if they are uncorrelated.  </a:t>
                </a:r>
                <a:r>
                  <a:rPr lang="en-US">
                    <a:solidFill>
                      <a:srgbClr val="000000"/>
                    </a:solidFill>
                  </a:rPr>
                  <a:t>Then,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2</m:t>
                        </m:r>
                      </m:sub>
                    </m:sSub>
                  </m:oMath>
                </a14:m>
                <a:r>
                  <a:rPr lang="en-US" dirty="0">
                    <a:solidFill>
                      <a:srgbClr val="000000"/>
                    </a:solidFill>
                  </a:rPr>
                  <a:t>.</a:t>
                </a:r>
              </a:p>
              <a:p>
                <a:pPr lvl="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2024098"/>
            <a:ext cx="11073722" cy="3779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43021" y="-1636155"/>
            <a:ext cx="6392966" cy="1051560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949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8273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4568" y="1823250"/>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4568" y="1823250"/>
                <a:ext cx="9941904" cy="4448038"/>
              </a:xfrm>
              <a:blipFill>
                <a:blip r:embed="rId3"/>
                <a:stretch>
                  <a:fillRect l="-510" t="-1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8868" y="1591497"/>
                <a:ext cx="10367515"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8868" y="1591497"/>
                <a:ext cx="10367515" cy="4947416"/>
              </a:xfrm>
              <a:blipFill>
                <a:blip r:embed="rId3"/>
                <a:stretch>
                  <a:fillRect l="-490" t="-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657" y="1591497"/>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657" y="1591497"/>
                <a:ext cx="9628911" cy="4947416"/>
              </a:xfrm>
              <a:blipFill>
                <a:blip r:embed="rId3"/>
                <a:stretch>
                  <a:fillRect l="-6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386080" y="1428834"/>
                <a:ext cx="8256512"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386080" y="1428834"/>
                <a:ext cx="8256512" cy="4409475"/>
              </a:xfrm>
              <a:prstGeom prst="rect">
                <a:avLst/>
              </a:prstGeom>
              <a:blipFill>
                <a:blip r:embed="rId3"/>
                <a:stretch>
                  <a:fillRect l="-2765"/>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4377" y="1805466"/>
                <a:ext cx="8848061"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4377" y="1805466"/>
                <a:ext cx="8848061" cy="4905375"/>
              </a:xfrm>
              <a:blipFill>
                <a:blip r:embed="rId2"/>
                <a:stretch>
                  <a:fillRect l="-717"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96" y="120456"/>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197" y="1117601"/>
                <a:ext cx="9798924" cy="5560599"/>
              </a:xfrm>
            </p:spPr>
            <p:txBody>
              <a:bodyPr>
                <a:normAutofit lnSpcReduction="10000"/>
              </a:bodyPr>
              <a:lstStyle/>
              <a:p>
                <a:pPr marL="342900" indent="-342900" algn="l">
                  <a:lnSpc>
                    <a:spcPct val="11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1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a:t>
                </a:r>
              </a:p>
              <a:p>
                <a:pPr marL="0" indent="0">
                  <a:lnSpc>
                    <a:spcPct val="110000"/>
                  </a:lnSpc>
                  <a:spcBef>
                    <a:spcPts val="0"/>
                  </a:spcBef>
                  <a:buNone/>
                </a:pPr>
                <a:r>
                  <a:rPr lang="en-US" sz="2000" dirty="0">
                    <a:cs typeface="Arial" panose="020B0604020202020204" pitchFamily="34" charset="0"/>
                  </a:rPr>
                  <a:t>         projection of r on the x-y plane. </a:t>
                </a: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1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1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1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nSpc>
                    <a:spcPct val="110000"/>
                  </a:lnSpc>
                  <a:spcBef>
                    <a:spcPts val="0"/>
                  </a:spcBef>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a:t>
                </a:r>
              </a:p>
              <a:p>
                <a:pPr marL="342900" indent="-342900">
                  <a:lnSpc>
                    <a:spcPct val="110000"/>
                  </a:lnSpc>
                  <a:spcBef>
                    <a:spcPts val="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Arial" panose="020B0604020202020204" pitchFamily="34" charset="0"/>
                      </a:rPr>
                      <m:t>𝜑</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4</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dirty="0" smtClean="0">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f>
                          <m:fPr>
                            <m:type m:val="skw"/>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den>
                        </m:f>
                        <m:acc>
                          <m:accPr>
                            <m:chr m:val="̇"/>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𝑝</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𝑡</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𝑐</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e>
                        </m:acc>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dirty="0" smtClean="0">
                                <a:latin typeface="Cambria Math" panose="02040503050406030204" pitchFamily="18" charset="0"/>
                                <a:ea typeface="Cambria Math" panose="02040503050406030204" pitchFamily="18" charset="0"/>
                                <a:cs typeface="Arial" panose="020B0604020202020204" pitchFamily="34" charset="0"/>
                              </a:rPr>
                              <m:t>3</m:t>
                            </m:r>
                          </m:sup>
                        </m:sSup>
                      </m:den>
                    </m:f>
                  </m:oMath>
                </a14:m>
                <a:endParaRPr lang="en-US" sz="2000" dirty="0">
                  <a:latin typeface="Arial" panose="020B0604020202020204" pitchFamily="34" charset="0"/>
                  <a:cs typeface="Arial" panose="020B0604020202020204" pitchFamily="34" charset="0"/>
                </a:endParaRPr>
              </a:p>
              <a:p>
                <a:pPr marL="342900" indent="-342900" algn="l">
                  <a:lnSpc>
                    <a:spcPct val="11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1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197" y="1117601"/>
                <a:ext cx="9798924" cy="5560599"/>
              </a:xfrm>
              <a:blipFill>
                <a:blip r:embed="rId2"/>
                <a:stretch>
                  <a:fillRect l="-518" t="-7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9023736" y="1631155"/>
            <a:ext cx="3240784" cy="3843316"/>
            <a:chOff x="8229603" y="1648400"/>
            <a:chExt cx="4212921"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354591"/>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803203" cy="7005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803203" cy="700587"/>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5878" y="1562968"/>
                <a:ext cx="11563722" cy="3732064"/>
              </a:xfrm>
            </p:spPr>
            <p:txBody>
              <a:bodyPr>
                <a:noAutofit/>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5878" y="1562968"/>
                <a:ext cx="11563722" cy="3732064"/>
              </a:xfrm>
              <a:blipFill>
                <a:blip r:embed="rId2"/>
                <a:stretch>
                  <a:fillRect l="-439" t="-676" b="-12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0"/>
                  </a:spcBef>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𝑆</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3</m:t>
                            </m:r>
                          </m:sup>
                        </m:sSup>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𝑟</m:t>
                            </m:r>
                          </m:sup>
                        </m:sSup>
                      </m:den>
                    </m:f>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𝑟</m:t>
                            </m:r>
                          </m:e>
                        </m:acc>
                      </m:num>
                      <m:den>
                        <m:r>
                          <a:rPr lang="en-US" sz="2000" b="0" i="1" smtClean="0">
                            <a:latin typeface="Cambria Math" panose="02040503050406030204" pitchFamily="18" charset="0"/>
                            <a:cs typeface="Arial" panose="020B0604020202020204" pitchFamily="34" charset="0"/>
                          </a:rPr>
                          <m:t>𝑟</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a:lnSpc>
                    <a:spcPct val="100000"/>
                  </a:lnSpc>
                  <a:spcBef>
                    <a:spcPts val="0"/>
                  </a:spcBef>
                </a:pPr>
                <a:r>
                  <a:rPr lang="en-US" sz="20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669"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71847" y="1648528"/>
                <a:ext cx="9464749"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71847" y="1648528"/>
                <a:ext cx="9464749" cy="5124903"/>
              </a:xfrm>
              <a:blipFill>
                <a:blip r:embed="rId2"/>
                <a:stretch>
                  <a:fillRect l="-536" t="-4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1466" y="1752836"/>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1466" y="1752836"/>
                <a:ext cx="10564635" cy="4545541"/>
              </a:xfrm>
              <a:prstGeom prst="rect">
                <a:avLst/>
              </a:prstGeom>
              <a:blipFill>
                <a:blip r:embed="rId3"/>
                <a:stretch>
                  <a:fillRect l="-841" t="-83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064566"/>
            <a:ext cx="5523899" cy="2075613"/>
            <a:chOff x="955224" y="3054349"/>
            <a:chExt cx="6588571" cy="26337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8237" y="3054349"/>
              <a:ext cx="628650" cy="555625"/>
              <a:chOff x="3263" y="1176"/>
              <a:chExt cx="396" cy="35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3" y="1176"/>
                <a:ext cx="396" cy="35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8581" y="1185829"/>
                <a:ext cx="5872716" cy="5306331"/>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Want to derive the Heaviside-Feynman equation:</a:t>
                </a: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𝑞</m:t>
                        </m:r>
                      </m:num>
                      <m:den>
                        <m:r>
                          <a:rPr lang="en-US" sz="2000" b="0" i="1" smtClean="0">
                            <a:latin typeface="Cambria Math" panose="02040503050406030204" pitchFamily="18" charset="0"/>
                            <a:cs typeface="Calibri" panose="020F0502020204030204" pitchFamily="34" charset="0"/>
                          </a:rPr>
                          <m:t>4</m:t>
                        </m:r>
                        <m:r>
                          <a:rPr lang="en-US" sz="20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𝑟</m:t>
                            </m:r>
                            <m:r>
                              <a:rPr lang="en-US" sz="2000" b="0" i="1" smtClean="0">
                                <a:latin typeface="Cambria Math" panose="02040503050406030204" pitchFamily="18" charset="0"/>
                                <a:cs typeface="Calibri" panose="020F0502020204030204" pitchFamily="34" charset="0"/>
                              </a:rPr>
                              <m:t>′</m:t>
                            </m:r>
                          </m:sub>
                        </m:sSub>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m:t>
                            </m:r>
                          </m:sup>
                        </m:sSup>
                      </m:num>
                      <m:den>
                        <m:r>
                          <a:rPr lang="en-US" sz="2000" b="0" i="1" smtClean="0">
                            <a:latin typeface="Cambria Math" panose="02040503050406030204" pitchFamily="18" charset="0"/>
                            <a:cs typeface="Calibri" panose="020F0502020204030204" pitchFamily="34" charset="0"/>
                          </a:rPr>
                          <m:t>𝑐</m:t>
                        </m:r>
                      </m:den>
                    </m:f>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𝑑</m:t>
                        </m:r>
                      </m:num>
                      <m:den>
                        <m:r>
                          <a:rPr lang="en-US" sz="2000" b="0" i="1" smtClean="0">
                            <a:latin typeface="Cambria Math" panose="02040503050406030204" pitchFamily="18" charset="0"/>
                            <a:cs typeface="Calibri" panose="020F0502020204030204" pitchFamily="34" charset="0"/>
                          </a:rPr>
                          <m:t>𝑑𝑡</m:t>
                        </m:r>
                      </m:den>
                    </m:f>
                    <m:f>
                      <m:fPr>
                        <m:ctrlPr>
                          <a:rPr lang="en-US" sz="2000" i="1">
                            <a:latin typeface="Cambria Math" panose="02040503050406030204" pitchFamily="18" charset="0"/>
                            <a:cs typeface="Calibri" panose="020F0502020204030204" pitchFamily="34" charset="0"/>
                          </a:rPr>
                        </m:ctrlPr>
                      </m:fPr>
                      <m:num>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𝑒</m:t>
                            </m:r>
                          </m:e>
                          <m:sub>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cs typeface="Calibri" panose="020F0502020204030204" pitchFamily="34" charset="0"/>
                              </a:rPr>
                              <m:t>′</m:t>
                            </m:r>
                          </m:sub>
                        </m:sSub>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𝑟</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𝑑</m:t>
                            </m:r>
                          </m:e>
                          <m:sup>
                            <m:r>
                              <a:rPr lang="en-US" sz="2000" b="0" i="1" smtClean="0">
                                <a:latin typeface="Cambria Math" panose="02040503050406030204" pitchFamily="18" charset="0"/>
                                <a:cs typeface="Calibri" panose="020F0502020204030204" pitchFamily="34" charset="0"/>
                              </a:rPr>
                              <m:t>2</m:t>
                            </m:r>
                          </m:sup>
                        </m:sSup>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𝑒</m:t>
                            </m:r>
                          </m:e>
                          <m:sub>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cs typeface="Calibri" panose="020F0502020204030204" pitchFamily="34" charset="0"/>
                              </a:rPr>
                              <m:t>′</m:t>
                            </m:r>
                          </m:sub>
                        </m:sSub>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𝑑𝑡</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endParaRPr lang="en-US" sz="2000" b="0" i="1" dirty="0">
                  <a:latin typeface="Cambria Math" panose="02040503050406030204" pitchFamily="18" charset="0"/>
                  <a:cs typeface="Calibri" panose="020F0502020204030204" pitchFamily="34" charset="0"/>
                </a:endParaRPr>
              </a:p>
              <a:p>
                <a:pPr marL="800100" lvl="1" indent="-342900">
                  <a:lnSpc>
                    <a:spcPct val="100000"/>
                  </a:lnSpc>
                  <a:spcBef>
                    <a:spcPts val="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𝑐𝐵</m:t>
                    </m:r>
                    <m:r>
                      <a:rPr lang="en-US" sz="2000" b="0" i="1" dirty="0" smtClean="0">
                        <a:latin typeface="Cambria Math" panose="02040503050406030204" pitchFamily="18" charset="0"/>
                        <a:cs typeface="Calibri" panose="020F0502020204030204" pitchFamily="34" charset="0"/>
                      </a:rPr>
                      <m:t>=</m:t>
                    </m:r>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𝑟</m:t>
                            </m:r>
                          </m:e>
                          <m:sup>
                            <m:r>
                              <a:rPr lang="en-US" sz="2000" b="0" i="1" dirty="0" smtClean="0">
                                <a:latin typeface="Cambria Math" panose="02040503050406030204" pitchFamily="18" charset="0"/>
                                <a:cs typeface="Calibri" panose="020F0502020204030204" pitchFamily="34" charset="0"/>
                              </a:rPr>
                              <m:t>′ </m:t>
                            </m:r>
                          </m:sup>
                        </m:sSup>
                      </m:sub>
                    </m:sSub>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Solution to Maxwell: </a:t>
                </a: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𝜙</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𝜙</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cs typeface="Calibri" panose="020F0502020204030204" pitchFamily="34" charset="0"/>
                  </a:rPr>
                  <a:t>Consider solution to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𝑐</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ea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8581" y="1185829"/>
                <a:ext cx="5872716" cy="5306331"/>
              </a:xfrm>
              <a:blipFill>
                <a:blip r:embed="rId2"/>
                <a:stretch>
                  <a:fillRect l="-862" t="-7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629995" y="1297923"/>
                <a:ext cx="5295014"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sSup>
                          <m:sSupPr>
                            <m:ctrlPr>
                              <a:rPr lang="en-US" sz="2000" i="1" smtClean="0">
                                <a:latin typeface="Cambria Math" panose="02040503050406030204" pitchFamily="18" charset="0"/>
                                <a:cs typeface="Calibri" panose="020F0502020204030204" pitchFamily="34" charset="0"/>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2000" i="1" smtClean="0">
                                <a:latin typeface="Cambria Math" panose="02040503050406030204" pitchFamily="18" charset="0"/>
                                <a:cs typeface="Calibri" panose="020F0502020204030204" pitchFamily="34" charset="0"/>
                              </a:rPr>
                            </m:ctrlPr>
                          </m:sSupPr>
                          <m:e>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 </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den>
                    </m:f>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is</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2000" b="0" i="1" smtClean="0">
                        <a:latin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2000" b="0" i="1" smtClean="0">
                            <a:latin typeface="Cambria Math" panose="02040503050406030204" pitchFamily="18" charset="0"/>
                            <a:cs typeface="Calibri" panose="020F0502020204030204" pitchFamily="34" charset="0"/>
                          </a:rPr>
                          <m:t>′</m:t>
                        </m:r>
                      </m:sup>
                    </m:sSup>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2000" dirty="0">
                    <a:latin typeface="Calibri" panose="020F0502020204030204" pitchFamily="34" charset="0"/>
                    <a:cs typeface="Calibri" panose="020F0502020204030204" pitchFamily="34" charset="0"/>
                  </a:rPr>
                  <a:t> and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den>
                    </m:f>
                    <m:r>
                      <a:rPr lang="en-US" sz="20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m:t>
                        </m:r>
                      </m:sup>
                    </m:sSup>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𝑟</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oMath>
                </a14:m>
                <a:r>
                  <a:rPr lang="en-US" sz="2000" dirty="0">
                    <a:latin typeface="Calibri" panose="020F0502020204030204" pitchFamily="34" charset="0"/>
                    <a:cs typeface="Calibri" panose="020F0502020204030204" pitchFamily="34" charset="0"/>
                  </a:rPr>
                  <a:t> and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cs typeface="Calibri" panose="020F0502020204030204" pitchFamily="34" charset="0"/>
                          </a:rPr>
                          <m:t>𝑟</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𝑟</m:t>
                        </m:r>
                      </m:den>
                    </m:f>
                    <m:r>
                      <a:rPr lang="en-US" sz="2000" b="0" i="1" smtClean="0">
                        <a:latin typeface="Cambria Math" panose="02040503050406030204" pitchFamily="18" charset="0"/>
                        <a:cs typeface="Calibri" panose="020F0502020204030204" pitchFamily="34" charset="0"/>
                      </a:rPr>
                      <m:t>(1−</m:t>
                    </m:r>
                    <m:f>
                      <m:fPr>
                        <m:ctrlPr>
                          <a:rPr lang="en-US" sz="2000" b="0" i="1" smtClean="0">
                            <a:latin typeface="Cambria Math" panose="02040503050406030204" pitchFamily="18" charset="0"/>
                            <a:cs typeface="Calibri" panose="020F0502020204030204" pitchFamily="34" charset="0"/>
                          </a:rPr>
                        </m:ctrlPr>
                      </m:fPr>
                      <m:num>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num>
                      <m:den>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𝑟</m:t>
                            </m:r>
                          </m:e>
                          <m:sup>
                            <m:r>
                              <a:rPr lang="en-US" sz="2000" b="0" i="1" smtClean="0">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𝑥</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m:t>
                    </m:r>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2</m:t>
                        </m:r>
                      </m:num>
                      <m:den>
                        <m:r>
                          <a:rPr lang="en-US" sz="2000" b="0" i="1" smtClean="0">
                            <a:latin typeface="Cambria Math" panose="02040503050406030204" pitchFamily="18" charset="0"/>
                            <a:cs typeface="Calibri" panose="020F0502020204030204" pitchFamily="34" charset="0"/>
                          </a:rPr>
                          <m:t>𝑟</m:t>
                        </m:r>
                      </m:den>
                    </m:f>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𝜓</m:t>
                        </m:r>
                      </m:e>
                      <m:sup>
                        <m:r>
                          <a:rPr lang="en-US" sz="2000" i="1">
                            <a:latin typeface="Cambria Math" panose="02040503050406030204" pitchFamily="18" charset="0"/>
                            <a:cs typeface="Calibri" panose="020F0502020204030204" pitchFamily="34" charset="0"/>
                          </a:rPr>
                          <m:t>′</m:t>
                        </m:r>
                      </m:sup>
                    </m:sSup>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m:rPr>
                            <m:sty m:val="p"/>
                          </m:rPr>
                          <a:rPr lang="en-US" sz="200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cs typeface="Calibri" panose="020F0502020204030204" pitchFamily="34" charset="0"/>
                          </a:rPr>
                        </m:ctrlPr>
                      </m:fPr>
                      <m:num>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2000" i="1">
                                <a:latin typeface="Cambria Math" panose="02040503050406030204" pitchFamily="18" charset="0"/>
                                <a:cs typeface="Calibri" panose="020F0502020204030204" pitchFamily="34" charset="0"/>
                              </a:rPr>
                              <m:t>2</m:t>
                            </m:r>
                          </m:sup>
                        </m:sSup>
                      </m:den>
                    </m:f>
                    <m:r>
                      <a:rPr lang="en-US" sz="2000" b="0" i="1" smtClean="0">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𝑓</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𝑟</m:t>
                            </m:r>
                          </m:num>
                          <m:den>
                            <m:r>
                              <a:rPr lang="en-US" sz="2000" i="1">
                                <a:latin typeface="Cambria Math" panose="02040503050406030204" pitchFamily="18" charset="0"/>
                                <a:ea typeface="Cambria Math" panose="02040503050406030204" pitchFamily="18" charset="0"/>
                                <a:cs typeface="Calibri" panose="020F0502020204030204" pitchFamily="34" charset="0"/>
                              </a:rPr>
                              <m:t>𝑐</m:t>
                            </m:r>
                          </m:den>
                        </m:f>
                        <m:r>
                          <a:rPr lang="en-US" sz="2000" i="1">
                            <a:latin typeface="Cambria Math" panose="02040503050406030204" pitchFamily="18" charset="0"/>
                            <a:ea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629995" y="1297923"/>
                <a:ext cx="5295014" cy="5306331"/>
              </a:xfrm>
              <a:prstGeom prst="rect">
                <a:avLst/>
              </a:prstGeom>
              <a:blipFill>
                <a:blip r:embed="rId3"/>
                <a:stretch>
                  <a:fillRect l="-1199"/>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5791" y="1474851"/>
                <a:ext cx="10515599" cy="5306331"/>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As </a:t>
                </a:r>
                <a14:m>
                  <m:oMath xmlns:m="http://schemas.openxmlformats.org/officeDocument/2006/math">
                    <m:r>
                      <a:rPr lang="en-US" sz="2000" i="1">
                        <a:latin typeface="Cambria Math" panose="02040503050406030204" pitchFamily="18" charset="0"/>
                        <a:cs typeface="Calibri" panose="020F0502020204030204" pitchFamily="34" charset="0"/>
                      </a:rPr>
                      <m:t>𝑟</m:t>
                    </m:r>
                    <m:r>
                      <a:rPr lang="en-US" sz="2000" i="1">
                        <a:latin typeface="Cambria Math" panose="02040503050406030204" pitchFamily="18" charset="0"/>
                        <a:ea typeface="Cambria Math" panose="02040503050406030204" pitchFamily="18" charset="0"/>
                        <a:cs typeface="Calibri" panose="020F0502020204030204" pitchFamily="34" charset="0"/>
                      </a:rPr>
                      <m:t>→0,</m:t>
                    </m:r>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𝑓</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a:t>
                </a: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2000" i="1">
                            <a:latin typeface="Cambria Math" panose="02040503050406030204" pitchFamily="18" charset="0"/>
                            <a:cs typeface="Calibri" panose="020F0502020204030204" pitchFamily="34" charset="0"/>
                          </a:rPr>
                        </m:ctrlPr>
                      </m:sSupPr>
                      <m:e>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e>
                      <m:sup>
                        <m:r>
                          <a:rPr lang="en-US" sz="2000" i="1">
                            <a:latin typeface="Cambria Math" panose="02040503050406030204" pitchFamily="18" charset="0"/>
                            <a:cs typeface="Calibri" panose="020F0502020204030204" pitchFamily="34" charset="0"/>
                          </a:rPr>
                          <m:t>2</m:t>
                        </m:r>
                      </m:sup>
                    </m:sSup>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𝜖</m:t>
                            </m:r>
                          </m:e>
                          <m:sub>
                            <m:r>
                              <a:rPr lang="en-US" sz="20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2000" dirty="0">
                    <a:latin typeface="Calibri" panose="020F0502020204030204" pitchFamily="34" charset="0"/>
                    <a:cs typeface="Calibri" panose="020F0502020204030204" pitchFamily="34" charset="0"/>
                  </a:rPr>
                  <a:t> where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 </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𝑞</m:t>
                        </m:r>
                      </m:num>
                      <m:den>
                        <m:r>
                          <a:rPr lang="en-US" sz="2000" i="1">
                            <a:latin typeface="Cambria Math" panose="02040503050406030204" pitchFamily="18" charset="0"/>
                            <a:ea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𝜖</m:t>
                            </m:r>
                          </m:e>
                          <m:sub>
                            <m:r>
                              <a:rPr lang="en-US" sz="2000" i="1">
                                <a:latin typeface="Cambria Math" panose="02040503050406030204" pitchFamily="18" charset="0"/>
                                <a:ea typeface="Cambria Math" panose="02040503050406030204" pitchFamily="18" charset="0"/>
                                <a:cs typeface="Calibri" panose="020F0502020204030204" pitchFamily="34" charset="0"/>
                              </a:rPr>
                              <m:t>0</m:t>
                            </m:r>
                          </m:sub>
                        </m:sSub>
                        <m:r>
                          <a:rPr lang="en-US" sz="2000" i="1">
                            <a:latin typeface="Cambria Math" panose="02040503050406030204" pitchFamily="18" charset="0"/>
                            <a:ea typeface="Cambria Math" panose="02040503050406030204" pitchFamily="18" charset="0"/>
                            <a:cs typeface="Calibri" panose="020F0502020204030204" pitchFamily="34" charset="0"/>
                          </a:rPr>
                          <m:t>𝑟</m:t>
                        </m:r>
                      </m:den>
                    </m:f>
                    <m:r>
                      <a:rPr lang="en-US" sz="20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By analogy:</a:t>
                </a: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𝑓</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 </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 </m:t>
                    </m:r>
                    <m:nary>
                      <m:naryPr>
                        <m:limLoc m:val="undOvr"/>
                        <m:subHide m:val="on"/>
                        <m:supHide m:val="on"/>
                        <m:ctrlPr>
                          <a:rPr lang="en-US" sz="2000" i="1">
                            <a:latin typeface="Cambria Math" panose="02040503050406030204" pitchFamily="18" charset="0"/>
                            <a:cs typeface="Calibri" panose="020F0502020204030204" pitchFamily="34" charset="0"/>
                          </a:rPr>
                        </m:ctrlPr>
                      </m:naryPr>
                      <m:sub/>
                      <m:sup/>
                      <m:e>
                        <m:r>
                          <a:rPr lang="en-US" sz="2000" i="1">
                            <a:latin typeface="Cambria Math" panose="02040503050406030204" pitchFamily="18" charset="0"/>
                            <a:cs typeface="Calibri" panose="020F0502020204030204" pitchFamily="34" charset="0"/>
                          </a:rPr>
                          <m:t>𝑠</m:t>
                        </m:r>
                        <m:r>
                          <a:rPr lang="en-US" sz="2000" i="1">
                            <a:latin typeface="Cambria Math" panose="02040503050406030204" pitchFamily="18" charset="0"/>
                            <a:cs typeface="Calibri" panose="020F0502020204030204" pitchFamily="34" charset="0"/>
                          </a:rPr>
                          <m:t> </m:t>
                        </m:r>
                        <m:r>
                          <a:rPr lang="en-US" sz="2000" i="1">
                            <a:latin typeface="Cambria Math" panose="02040503050406030204" pitchFamily="18" charset="0"/>
                            <a:cs typeface="Calibri" panose="020F0502020204030204" pitchFamily="34" charset="0"/>
                          </a:rPr>
                          <m:t>𝑑𝑉</m:t>
                        </m:r>
                      </m:e>
                    </m:nary>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solution is: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𝜓</m:t>
                    </m:r>
                    <m:d>
                      <m:dPr>
                        <m:ctrlPr>
                          <a:rPr lang="en-US" sz="2000" i="1">
                            <a:latin typeface="Cambria Math" panose="02040503050406030204" pitchFamily="18" charset="0"/>
                            <a:ea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𝑥</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𝑧</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1</m:t>
                        </m:r>
                      </m:num>
                      <m:den>
                        <m:r>
                          <a:rPr lang="en-US" sz="2000" i="1">
                            <a:latin typeface="Cambria Math" panose="02040503050406030204" pitchFamily="18" charset="0"/>
                            <a:ea typeface="Cambria Math" panose="02040503050406030204" pitchFamily="18" charset="0"/>
                            <a:cs typeface="Calibri" panose="020F0502020204030204" pitchFamily="34" charset="0"/>
                          </a:rPr>
                          <m:t>4</m:t>
                        </m:r>
                        <m:r>
                          <a:rPr lang="en-US" sz="20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𝑆</m:t>
                        </m:r>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2000" dirty="0">
                    <a:latin typeface="Calibri" panose="020F0502020204030204" pitchFamily="34" charset="0"/>
                    <a:cs typeface="Calibri" panose="020F0502020204030204" pitchFamily="34" charset="0"/>
                  </a:rPr>
                  <a:t>.  Thus,</a:t>
                </a: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𝑗</m:t>
                                </m:r>
                              </m:e>
                            </m:acc>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𝜙</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oMath>
                </a14:m>
                <a:endParaRPr lang="en-US" sz="2000" dirty="0">
                  <a:latin typeface="Calibri" panose="020F0502020204030204" pitchFamily="34" charset="0"/>
                  <a:cs typeface="Calibri" panose="020F0502020204030204" pitchFamily="34" charset="0"/>
                </a:endParaRPr>
              </a:p>
              <a:p>
                <a:pPr marL="800100" lvl="1" indent="-342900">
                  <a:lnSpc>
                    <a:spcPct val="100000"/>
                  </a:lnSpc>
                  <a:spcBef>
                    <a:spcPts val="0"/>
                  </a:spcBef>
                </a:pPr>
                <a14:m>
                  <m:oMath xmlns:m="http://schemas.openxmlformats.org/officeDocument/2006/math">
                    <m:r>
                      <a:rPr lang="en-US" sz="2000" i="1">
                        <a:latin typeface="Cambria Math" panose="02040503050406030204" pitchFamily="18" charset="0"/>
                        <a:cs typeface="Calibri" panose="020F0502020204030204" pitchFamily="34" charset="0"/>
                      </a:rPr>
                      <m:t>𝐸</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a:latin typeface="Cambria Math" panose="02040503050406030204" pitchFamily="18" charset="0"/>
                        <a:cs typeface="Calibri" panose="020F0502020204030204" pitchFamily="34" charset="0"/>
                      </a:rPr>
                      <m:t>𝐵</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00000"/>
                  </a:lnSpc>
                  <a:spcBef>
                    <a:spcPts val="0"/>
                  </a:spcBef>
                </a:pPr>
                <a:r>
                  <a:rPr lang="en-US" sz="20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sSup>
                          <m:sSupPr>
                            <m:ctrlPr>
                              <a:rPr lang="en-US" sz="2000" i="1">
                                <a:latin typeface="Cambria Math" panose="02040503050406030204" pitchFamily="18" charset="0"/>
                                <a:cs typeface="Calibri" panose="020F0502020204030204" pitchFamily="34" charset="0"/>
                              </a:rPr>
                            </m:ctrlPr>
                          </m:sSupPr>
                          <m:e>
                            <m:r>
                              <a:rPr lang="en-US" sz="2000" i="1">
                                <a:latin typeface="Cambria Math" panose="02040503050406030204" pitchFamily="18" charset="0"/>
                                <a:cs typeface="Calibri" panose="020F0502020204030204" pitchFamily="34" charset="0"/>
                              </a:rPr>
                              <m:t>𝑐</m:t>
                            </m:r>
                          </m:e>
                          <m:sup>
                            <m:r>
                              <a:rPr lang="en-US" sz="2000" i="1">
                                <a:latin typeface="Cambria Math" panose="02040503050406030204" pitchFamily="18" charset="0"/>
                                <a:cs typeface="Calibri" panose="020F0502020204030204" pitchFamily="34" charset="0"/>
                              </a:rPr>
                              <m:t>2</m:t>
                            </m:r>
                          </m:sup>
                        </m:sSup>
                      </m:den>
                    </m:f>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𝜕𝜙</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5791" y="1474851"/>
                <a:ext cx="10515599" cy="5306331"/>
              </a:xfrm>
              <a:blipFill>
                <a:blip r:embed="rId2"/>
                <a:stretch>
                  <a:fillRect l="-3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𝑣</m:t>
                    </m:r>
                    <m:r>
                      <a:rPr lang="en-US" sz="20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20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nary>
                      <m:naryPr>
                        <m:limLoc m:val="undOvr"/>
                        <m:subHide m:val="on"/>
                        <m:supHide m:val="on"/>
                        <m:ctrlPr>
                          <a:rPr lang="en-US" sz="2000" i="1">
                            <a:latin typeface="Cambria Math" panose="02040503050406030204" pitchFamily="18" charset="0"/>
                            <a:cs typeface="Arial" panose="020B0604020202020204" pitchFamily="34" charset="0"/>
                          </a:rPr>
                        </m:ctrlPr>
                      </m:naryPr>
                      <m:sub/>
                      <m:sup/>
                      <m:e>
                        <m:f>
                          <m:fPr>
                            <m:ctrlPr>
                              <a:rPr lang="en-US" sz="2000" i="1">
                                <a:latin typeface="Cambria Math" panose="02040503050406030204" pitchFamily="18" charset="0"/>
                                <a:cs typeface="Arial" panose="020B0604020202020204" pitchFamily="34" charset="0"/>
                              </a:rPr>
                            </m:ctrlPr>
                          </m:fPr>
                          <m:num>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𝑗</m:t>
                                </m:r>
                              </m:e>
                            </m:acc>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2, 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12</m:t>
                                        </m:r>
                                      </m:sub>
                                    </m:sSub>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r>
                                  <a:rPr lang="en-US" sz="20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𝑉</m:t>
                        </m:r>
                      </m:e>
                      <m:sub>
                        <m:r>
                          <a:rPr lang="en-US" sz="2000" i="1">
                            <a:latin typeface="Cambria Math" panose="02040503050406030204" pitchFamily="18" charset="0"/>
                            <a:cs typeface="Arial" panose="020B0604020202020204" pitchFamily="34" charset="0"/>
                          </a:rPr>
                          <m:t>2</m:t>
                        </m:r>
                      </m:sub>
                    </m:sSub>
                    <m:r>
                      <a:rPr lang="en-US" sz="2000" b="0" i="0"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m:t>
                        </m:r>
                      </m:den>
                    </m:f>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𝑟</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𝑞𝑑</m:t>
                    </m:r>
                    <m:acc>
                      <m:accPr>
                        <m:chr m:val="⃗"/>
                        <m:ctrlPr>
                          <a:rPr lang="en-US" sz="2000" b="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𝑘</m:t>
                        </m:r>
                      </m:e>
                    </m:acc>
                    <m:r>
                      <a:rPr lang="en-US" sz="2000" b="0" i="0" smtClean="0">
                        <a:latin typeface="Cambria Math" panose="02040503050406030204" pitchFamily="18" charset="0"/>
                        <a:cs typeface="Calibri" panose="020F050202020403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𝑞𝑣</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𝐴</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𝑧</m:t>
                        </m:r>
                      </m:sub>
                    </m:sSub>
                    <m:r>
                      <a:rPr lang="en-US" sz="2000" b="0" i="1" smtClean="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2000" b="0" i="1" smtClean="0">
                        <a:latin typeface="Cambria Math" panose="02040503050406030204" pitchFamily="18" charset="0"/>
                        <a:cs typeface="Calibri" panose="020F050202020403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i="1">
                        <a:latin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i="1">
                            <a:latin typeface="Cambria Math" panose="02040503050406030204" pitchFamily="18" charset="0"/>
                            <a:cs typeface="Calibri" panose="020F0502020204030204" pitchFamily="34" charset="0"/>
                          </a:rPr>
                          <m:t>0</m:t>
                        </m:r>
                      </m:sub>
                    </m:sSub>
                    <m:func>
                      <m:funcPr>
                        <m:ctrlPr>
                          <a:rPr lang="en-US" sz="2000" i="1">
                            <a:latin typeface="Cambria Math" panose="02040503050406030204" pitchFamily="18" charset="0"/>
                            <a:cs typeface="Calibri" panose="020F0502020204030204" pitchFamily="34" charset="0"/>
                          </a:rPr>
                        </m:ctrlPr>
                      </m:funcPr>
                      <m:fName>
                        <m:r>
                          <m:rPr>
                            <m:sty m:val="p"/>
                          </m:rPr>
                          <a:rPr lang="en-US" sz="2000">
                            <a:latin typeface="Cambria Math" panose="02040503050406030204" pitchFamily="18" charset="0"/>
                            <a:cs typeface="Calibri" panose="020F0502020204030204" pitchFamily="34" charset="0"/>
                          </a:rPr>
                          <m:t>sin</m:t>
                        </m:r>
                      </m:fName>
                      <m:e>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ea typeface="Cambria Math" panose="02040503050406030204" pitchFamily="18" charset="0"/>
                                <a:cs typeface="Calibri" panose="020F0502020204030204" pitchFamily="34" charset="0"/>
                              </a:rPr>
                              <m:t>𝜔</m:t>
                            </m:r>
                            <m:r>
                              <a:rPr lang="en-US" sz="20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𝐴</m:t>
                        </m:r>
                      </m:e>
                      <m:sub>
                        <m:r>
                          <a:rPr lang="en-US" sz="2000" b="0" i="1" smtClean="0">
                            <a:latin typeface="Cambria Math" panose="02040503050406030204" pitchFamily="18" charset="0"/>
                            <a:cs typeface="Calibri" panose="020F0502020204030204" pitchFamily="34" charset="0"/>
                          </a:rPr>
                          <m:t>𝑧</m:t>
                        </m:r>
                      </m:sub>
                    </m:sSub>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𝑥</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𝑡</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b="0" i="1" smtClean="0">
                            <a:latin typeface="Cambria Math" panose="02040503050406030204" pitchFamily="18" charset="0"/>
                            <a:cs typeface="Calibri" panose="020F0502020204030204" pitchFamily="34" charset="0"/>
                          </a:rPr>
                          <m:t>)</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20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b="0" i="1" smtClean="0">
                            <a:latin typeface="Cambria Math" panose="02040503050406030204" pitchFamily="18" charset="0"/>
                            <a:cs typeface="Calibri" panose="020F0502020204030204" pitchFamily="34" charset="0"/>
                          </a:rPr>
                          <m:t>𝑦</m:t>
                        </m:r>
                      </m:sub>
                    </m:sSub>
                    <m:r>
                      <a:rPr lang="en-US" sz="2000" i="1">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a:latin typeface="Cambria Math" panose="02040503050406030204" pitchFamily="18" charset="0"/>
                                <a:ea typeface="Cambria Math" panose="02040503050406030204" pitchFamily="18" charset="0"/>
                                <a:cs typeface="Calibri" panose="020F0502020204030204" pitchFamily="34" charset="0"/>
                              </a:rPr>
                            </m:ctrlPr>
                          </m:sSubPr>
                          <m:e>
                            <m:r>
                              <a:rPr lang="en-US" sz="2000" i="1">
                                <a:latin typeface="Cambria Math" panose="02040503050406030204" pitchFamily="18" charset="0"/>
                                <a:ea typeface="Cambria Math" panose="02040503050406030204" pitchFamily="18" charset="0"/>
                                <a:cs typeface="Calibri" panose="020F0502020204030204" pitchFamily="34" charset="0"/>
                              </a:rPr>
                              <m:t>𝐴</m:t>
                            </m:r>
                          </m:e>
                          <m:sub>
                            <m:r>
                              <a:rPr lang="en-US" sz="20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2000" i="1">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r>
                          <a:rPr lang="en-US" sz="2000" i="1">
                            <a:latin typeface="Cambria Math" panose="02040503050406030204" pitchFamily="18" charset="0"/>
                            <a:cs typeface="Calibri" panose="020F050202020403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i="1">
                            <a:latin typeface="Cambria Math" panose="02040503050406030204" pitchFamily="18" charset="0"/>
                            <a:cs typeface="Calibri" panose="020F0502020204030204" pitchFamily="34" charset="0"/>
                          </a:rPr>
                          <m:t>𝑥</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𝐵</m:t>
                        </m:r>
                      </m:e>
                      <m:sub>
                        <m:r>
                          <a:rPr lang="en-US" sz="2000" i="1">
                            <a:latin typeface="Cambria Math" panose="02040503050406030204" pitchFamily="18" charset="0"/>
                            <a:cs typeface="Calibri" panose="020F0502020204030204" pitchFamily="34" charset="0"/>
                          </a:rPr>
                          <m:t>𝑦</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𝑐𝑟</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592" t="-28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977900" y="1165945"/>
                <a:ext cx="10756900" cy="5692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Rewrite previous equation as</a:t>
                </a:r>
              </a:p>
              <a:p>
                <a:pPr marL="800100" lvl="1" indent="-342900">
                  <a:lnSpc>
                    <a:spcPct val="100000"/>
                  </a:lnSpc>
                  <a:spcBef>
                    <a:spcPts val="0"/>
                  </a:spcBef>
                </a:pPr>
                <a14:m>
                  <m:oMath xmlns:m="http://schemas.openxmlformats.org/officeDocument/2006/math">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𝐵</m:t>
                        </m:r>
                      </m:e>
                    </m:acc>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𝑝</m:t>
                            </m:r>
                          </m:e>
                        </m:acc>
                        <m:d>
                          <m:dPr>
                            <m:ctrlPr>
                              <a:rPr lang="en-US" sz="2000" b="0" i="1" smtClean="0">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e>
                    </m:d>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20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00000"/>
                  </a:lnSpc>
                  <a:spcBef>
                    <a:spcPts val="0"/>
                  </a:spcBef>
                </a:pPr>
                <a:r>
                  <a:rPr lang="en-US" sz="2000" dirty="0">
                    <a:latin typeface="Calibri" panose="020F0502020204030204" pitchFamily="34" charset="0"/>
                    <a:ea typeface="Cambria Math" panose="02040503050406030204" pitchFamily="18" charset="0"/>
                    <a:cs typeface="Arial" panose="020B0604020202020204" pitchFamily="34" charset="0"/>
                  </a:rPr>
                  <a:t>Compare this to </a:t>
                </a:r>
                <a:r>
                  <a:rPr lang="en-US" sz="2000" dirty="0" err="1">
                    <a:latin typeface="Calibri" panose="020F0502020204030204" pitchFamily="34" charset="0"/>
                    <a:ea typeface="Cambria Math" panose="02040503050406030204" pitchFamily="18" charset="0"/>
                    <a:cs typeface="Arial" panose="020B0604020202020204" pitchFamily="34" charset="0"/>
                  </a:rPr>
                  <a:t>Biot</a:t>
                </a:r>
                <a:r>
                  <a:rPr lang="en-US" sz="20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20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2000" b="0" i="1" smtClean="0">
                        <a:latin typeface="Cambria Math" panose="02040503050406030204" pitchFamily="18" charset="0"/>
                        <a:cs typeface="Calibri" panose="020F0502020204030204" pitchFamily="34" charset="0"/>
                      </a:rPr>
                      <m:t>𝑞</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𝑞</m:t>
                        </m:r>
                      </m:e>
                      <m:sub>
                        <m:r>
                          <a:rPr lang="en-US" sz="2000" b="0" i="1" smtClean="0">
                            <a:latin typeface="Cambria Math" panose="02040503050406030204" pitchFamily="18" charset="0"/>
                            <a:cs typeface="Calibri" panose="020F0502020204030204" pitchFamily="34" charset="0"/>
                          </a:rPr>
                          <m:t>0</m:t>
                        </m:r>
                      </m:sub>
                    </m:sSub>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sin</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𝜔</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20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00000"/>
                  </a:lnSpc>
                  <a:spcBef>
                    <a:spcPts val="0"/>
                  </a:spcBef>
                </a:pPr>
                <a:r>
                  <a:rPr lang="en-US" sz="2000" dirty="0">
                    <a:latin typeface="Calibri" panose="020F0502020204030204" pitchFamily="34" charset="0"/>
                    <a:cs typeface="Calibri" panose="020F0502020204030204" pitchFamily="34" charset="0"/>
                  </a:rPr>
                  <a:t>When </a:t>
                </a:r>
                <a14:m>
                  <m:oMath xmlns:m="http://schemas.openxmlformats.org/officeDocument/2006/math">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oMath>
                </a14:m>
                <a:r>
                  <a:rPr lang="en-US" sz="20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b="0" i="0" smtClean="0">
                        <a:latin typeface="Cambria Math" panose="02040503050406030204" pitchFamily="18" charset="0"/>
                        <a:cs typeface="Calibri" panose="020F0502020204030204" pitchFamily="34" charset="0"/>
                      </a:rPr>
                      <m:t>= </m:t>
                    </m:r>
                    <m:acc>
                      <m:accPr>
                        <m:chr m:val="̇"/>
                        <m:ctrlPr>
                          <a:rPr lang="en-US" sz="2000" i="1">
                            <a:latin typeface="Cambria Math" panose="02040503050406030204" pitchFamily="18" charset="0"/>
                            <a:ea typeface="Cambria Math" panose="02040503050406030204" pitchFamily="18" charset="0"/>
                            <a:cs typeface="Arial" panose="020B0604020202020204" pitchFamily="34" charset="0"/>
                          </a:rPr>
                        </m:ctrlPr>
                      </m:accPr>
                      <m:e>
                        <m:r>
                          <a:rPr lang="en-US" sz="20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e>
                    </m:d>
                    <m:r>
                      <a:rPr lang="en-US" sz="2000" b="0" i="1" smtClean="0">
                        <a:latin typeface="Cambria Math" panose="02040503050406030204" pitchFamily="18" charset="0"/>
                        <a:cs typeface="Calibri" panose="020F0502020204030204" pitchFamily="34" charset="0"/>
                      </a:rPr>
                      <m:t>+ …</m:t>
                    </m:r>
                  </m:oMath>
                </a14:m>
                <a:endParaRPr lang="en-US" sz="20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𝑐𝐵</m:t>
                    </m:r>
                  </m:oMath>
                </a14:m>
                <a:r>
                  <a:rPr lang="en-US" sz="2000" dirty="0">
                    <a:latin typeface="Calibri" panose="020F0502020204030204" pitchFamily="34" charset="0"/>
                    <a:cs typeface="Calibri" panose="020F0502020204030204" pitchFamily="34" charset="0"/>
                  </a:rPr>
                  <a:t> and from </a:t>
                </a: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2000" b="0" i="1" smtClean="0">
                        <a:latin typeface="Cambria Math" panose="02040503050406030204" pitchFamily="18" charset="0"/>
                        <a:cs typeface="Calibri" panose="020F0502020204030204" pitchFamily="34" charset="0"/>
                      </a:rPr>
                      <m:t>=−</m:t>
                    </m:r>
                    <m:r>
                      <m:rPr>
                        <m:sty m:val="p"/>
                      </m:rP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2000" dirty="0">
                    <a:latin typeface="Calibri" panose="020F0502020204030204" pitchFamily="34" charset="0"/>
                    <a:cs typeface="Calibri" panose="020F0502020204030204" pitchFamily="34" charset="0"/>
                  </a:rPr>
                  <a:t>, we get</a:t>
                </a:r>
              </a:p>
              <a:p>
                <a:pPr marL="342900" indent="-342900">
                  <a:lnSpc>
                    <a:spcPct val="100000"/>
                  </a:lnSpc>
                  <a:spcBef>
                    <a:spcPts val="0"/>
                  </a:spcBef>
                </a:pP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smtClean="0">
                                <a:latin typeface="Cambria Math" panose="02040503050406030204" pitchFamily="18" charset="0"/>
                                <a:cs typeface="Calibri" panose="020F0502020204030204" pitchFamily="34" charset="0"/>
                              </a:rPr>
                              <m:t>−</m:t>
                            </m:r>
                            <m:f>
                              <m:fPr>
                                <m:ctrlPr>
                                  <a:rPr lang="en-US" sz="2000" i="1" smtClean="0">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e>
                    </m:d>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oMath>
                </a14:m>
                <a:r>
                  <a:rPr lang="en-US" sz="20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00000"/>
                  </a:lnSpc>
                  <a:spcBef>
                    <a:spcPts val="0"/>
                  </a:spcBef>
                </a:pPr>
                <a14:m>
                  <m:oMath xmlns:m="http://schemas.openxmlformats.org/officeDocument/2006/math">
                    <m:r>
                      <a:rPr lang="en-US" sz="2000" i="1">
                        <a:latin typeface="Cambria Math" panose="02040503050406030204" pitchFamily="18" charset="0"/>
                        <a:cs typeface="Calibri" panose="020F0502020204030204" pitchFamily="34" charset="0"/>
                      </a:rPr>
                      <m:t>𝐸</m:t>
                    </m:r>
                    <m:r>
                      <a:rPr lang="en-US" sz="2000" i="1">
                        <a:latin typeface="Cambria Math" panose="02040503050406030204" pitchFamily="18" charset="0"/>
                        <a:cs typeface="Calibri" panose="020F0502020204030204" pitchFamily="34" charset="0"/>
                      </a:rPr>
                      <m:t>=−</m:t>
                    </m:r>
                    <m:r>
                      <m:rPr>
                        <m:sty m:val="p"/>
                      </m:rP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𝜙</m:t>
                    </m:r>
                    <m:r>
                      <a:rPr lang="en-US" sz="2000" i="1">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ea typeface="Cambria Math" panose="02040503050406030204" pitchFamily="18" charset="0"/>
                            <a:cs typeface="Calibri" panose="020F0502020204030204" pitchFamily="34" charset="0"/>
                          </a:rPr>
                        </m:ctrlPr>
                      </m:fPr>
                      <m:num>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𝐴</m:t>
                        </m:r>
                      </m:num>
                      <m:den>
                        <m:r>
                          <a:rPr lang="en-US" sz="2000" i="1">
                            <a:latin typeface="Cambria Math" panose="02040503050406030204" pitchFamily="18" charset="0"/>
                            <a:ea typeface="Cambria Math" panose="02040503050406030204" pitchFamily="18" charset="0"/>
                            <a:cs typeface="Calibri" panose="020F0502020204030204" pitchFamily="34" charset="0"/>
                          </a:rPr>
                          <m:t>𝜕</m:t>
                        </m:r>
                        <m:r>
                          <a:rPr lang="en-US" sz="2000" i="1">
                            <a:latin typeface="Cambria Math" panose="02040503050406030204" pitchFamily="18" charset="0"/>
                            <a:ea typeface="Cambria Math" panose="02040503050406030204" pitchFamily="18" charset="0"/>
                            <a:cs typeface="Calibri" panose="020F0502020204030204" pitchFamily="34" charset="0"/>
                          </a:rPr>
                          <m:t>𝑡</m:t>
                        </m:r>
                      </m:den>
                    </m:f>
                    <m:r>
                      <a:rPr lang="en-US" sz="20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Calibri" panose="020F0502020204030204" pitchFamily="34" charset="0"/>
                    <a:ea typeface="Cambria Math" panose="02040503050406030204" pitchFamily="18" charset="0"/>
                    <a:cs typeface="Arial" panose="020B0604020202020204" pitchFamily="34" charset="0"/>
                  </a:rPr>
                  <a:t> where</a:t>
                </a:r>
              </a:p>
              <a:p>
                <a:pPr>
                  <a:lnSpc>
                    <a:spcPct val="100000"/>
                  </a:lnSpc>
                  <a:spcBef>
                    <a:spcPts val="0"/>
                  </a:spcBef>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𝑝</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acc>
                      <m:accPr>
                        <m:chr m:val="̇"/>
                        <m:ctrlPr>
                          <a:rPr lang="en-US" sz="2000" i="1">
                            <a:latin typeface="Cambria Math" panose="02040503050406030204" pitchFamily="18" charset="0"/>
                            <a:ea typeface="Cambria Math" panose="02040503050406030204" pitchFamily="18" charset="0"/>
                            <a:cs typeface="Calibri" panose="020F0502020204030204" pitchFamily="34" charset="0"/>
                          </a:rPr>
                        </m:ctrlPr>
                      </m:accPr>
                      <m:e>
                        <m:r>
                          <a:rPr lang="en-US" sz="20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𝑟</m:t>
                            </m:r>
                          </m:num>
                          <m:den>
                            <m:r>
                              <a:rPr lang="en-US" sz="20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977900" y="1165945"/>
                <a:ext cx="10756900" cy="5692055"/>
              </a:xfrm>
              <a:prstGeom prst="rect">
                <a:avLst/>
              </a:prstGeom>
              <a:blipFill>
                <a:blip r:embed="rId2"/>
                <a:stretch>
                  <a:fillRect l="-471" t="-445"/>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0"/>
                  </a:spcBef>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1,</m:t>
                        </m:r>
                        <m:r>
                          <a:rPr lang="en-US" sz="2400" i="1">
                            <a:latin typeface="Cambria Math" panose="02040503050406030204" pitchFamily="18" charset="0"/>
                            <a:cs typeface="Arial" panose="020B0604020202020204" pitchFamily="34" charset="0"/>
                          </a:rPr>
                          <m:t>𝑡</m:t>
                        </m:r>
                      </m:e>
                    </m:d>
                    <m:r>
                      <a:rPr lang="en-US" sz="2400" i="1">
                        <a:latin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cs typeface="Arial" panose="020B0604020202020204" pitchFamily="34" charset="0"/>
                          </a:rPr>
                        </m:ctrlPr>
                      </m:naryPr>
                      <m:sub/>
                      <m:sup/>
                      <m:e>
                        <m:f>
                          <m:fPr>
                            <m:ctrlPr>
                              <a:rPr lang="en-US" sz="2400" i="1">
                                <a:latin typeface="Cambria Math" panose="02040503050406030204" pitchFamily="18" charset="0"/>
                                <a:cs typeface="Arial" panose="020B0604020202020204" pitchFamily="34" charset="0"/>
                              </a:rPr>
                            </m:ctrlPr>
                          </m:fPr>
                          <m:num>
                            <m:r>
                              <a:rPr lang="en-US" sz="2400" i="1">
                                <a:latin typeface="Cambria Math" panose="02040503050406030204" pitchFamily="18" charset="0"/>
                                <a:ea typeface="Cambria Math" panose="02040503050406030204" pitchFamily="18" charset="0"/>
                                <a:cs typeface="Arial" panose="020B0604020202020204" pitchFamily="34" charset="0"/>
                              </a:rPr>
                              <m:t>𝜌</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2, </m:t>
                                </m:r>
                                <m:r>
                                  <a:rPr lang="en-US" sz="2400" i="1">
                                    <a:latin typeface="Cambria Math" panose="02040503050406030204" pitchFamily="18" charset="0"/>
                                    <a:cs typeface="Arial" panose="020B0604020202020204" pitchFamily="34" charset="0"/>
                                  </a:rPr>
                                  <m:t>𝑡</m:t>
                                </m:r>
                                <m:r>
                                  <a:rPr lang="en-US" sz="2400" i="1">
                                    <a:latin typeface="Cambria Math" panose="02040503050406030204" pitchFamily="18" charset="0"/>
                                    <a:cs typeface="Arial" panose="020B0604020202020204" pitchFamily="34" charset="0"/>
                                  </a:rPr>
                                  <m:t>−</m:t>
                                </m:r>
                                <m:f>
                                  <m:fPr>
                                    <m:ctrlPr>
                                      <a:rPr lang="en-US" sz="2400" i="1">
                                        <a:latin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𝑟</m:t>
                                        </m:r>
                                      </m:e>
                                      <m:sub>
                                        <m:r>
                                          <a:rPr lang="en-US" sz="2400" i="1">
                                            <a:latin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cs typeface="Arial" panose="020B0604020202020204" pitchFamily="34" charset="0"/>
                                      </a:rPr>
                                      <m:t>𝑐</m:t>
                                    </m:r>
                                  </m:den>
                                </m:f>
                              </m:e>
                            </m:d>
                          </m:num>
                          <m:den>
                            <m:r>
                              <a:rPr lang="en-US" sz="2400" i="1">
                                <a:latin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cs typeface="Arial" panose="020B0604020202020204" pitchFamily="34" charset="0"/>
                      </a:rPr>
                      <m:t> </m:t>
                    </m:r>
                    <m:r>
                      <a:rPr lang="en-US" sz="2400" i="1">
                        <a:latin typeface="Cambria Math" panose="02040503050406030204" pitchFamily="18" charset="0"/>
                        <a:cs typeface="Arial" panose="020B0604020202020204" pitchFamily="34" charset="0"/>
                      </a:rPr>
                      <m:t>𝑑</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𝑉</m:t>
                        </m:r>
                      </m:e>
                      <m:sub>
                        <m:r>
                          <a:rPr lang="en-US" sz="2400" i="1">
                            <a:latin typeface="Cambria Math" panose="02040503050406030204" pitchFamily="18" charset="0"/>
                            <a:cs typeface="Arial" panose="020B0604020202020204" pitchFamily="34" charset="0"/>
                          </a:rPr>
                          <m:t>2</m:t>
                        </m:r>
                      </m:sub>
                    </m:sSub>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400" i="1">
                        <a:latin typeface="Cambria Math" panose="02040503050406030204" pitchFamily="18" charset="0"/>
                        <a:ea typeface="Cambria Math" panose="02040503050406030204" pitchFamily="18" charset="0"/>
                        <a:cs typeface="Arial" panose="020B0604020202020204" pitchFamily="34" charset="0"/>
                      </a:rPr>
                      <m:t>𝜙</m:t>
                    </m:r>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1,</m:t>
                        </m:r>
                        <m:r>
                          <a:rPr lang="en-US" sz="2400" i="1">
                            <a:latin typeface="Cambria Math" panose="02040503050406030204" pitchFamily="18" charset="0"/>
                            <a:cs typeface="Arial" panose="020B0604020202020204" pitchFamily="34" charset="0"/>
                          </a:rPr>
                          <m:t>𝑡</m:t>
                        </m:r>
                      </m:e>
                    </m:d>
                    <m:r>
                      <a:rPr lang="en-US" sz="2400" i="1">
                        <a:latin typeface="Cambria Math" panose="02040503050406030204" pitchFamily="18" charset="0"/>
                        <a:cs typeface="Arial" panose="020B0604020202020204" pitchFamily="34" charset="0"/>
                      </a:rPr>
                      <m:t>=</m:t>
                    </m:r>
                    <m:nary>
                      <m:naryPr>
                        <m:chr m:val="∑"/>
                        <m:subHide m:val="on"/>
                        <m:supHide m:val="on"/>
                        <m:ctrlPr>
                          <a:rPr lang="en-US" sz="2400" i="1" smtClean="0">
                            <a:latin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cs typeface="Arial" panose="020B0604020202020204" pitchFamily="34" charset="0"/>
                              </a:rPr>
                            </m:ctrlPr>
                          </m:fPr>
                          <m:num>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𝑖</m:t>
                                </m:r>
                              </m:sub>
                            </m:sSub>
                            <m:r>
                              <a:rPr lang="en-US" sz="24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2400" i="1" smtClean="0">
                                    <a:latin typeface="Cambria Math" panose="02040503050406030204" pitchFamily="18" charset="0"/>
                                    <a:cs typeface="Arial" panose="020B0604020202020204" pitchFamily="34" charset="0"/>
                                  </a:rPr>
                                </m:ctrlPr>
                              </m:sSupPr>
                              <m:e>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cs typeface="Arial" panose="020B0604020202020204" pitchFamily="34" charset="0"/>
                                      </a:rPr>
                                      <m:t>𝑖</m:t>
                                    </m:r>
                                  </m:sub>
                                </m:sSub>
                              </m:e>
                              <m:sup>
                                <m:r>
                                  <a:rPr lang="en-US" sz="2400" b="0" i="1" smtClean="0">
                                    <a:latin typeface="Cambria Math" panose="02040503050406030204" pitchFamily="18" charset="0"/>
                                    <a:cs typeface="Arial" panose="020B0604020202020204" pitchFamily="34" charset="0"/>
                                  </a:rPr>
                                  <m:t>′</m:t>
                                </m:r>
                              </m:sup>
                            </m:sSup>
                          </m:den>
                        </m:f>
                      </m:e>
                    </m:nary>
                    <m:r>
                      <a:rPr lang="en-US" sz="2400" b="0" i="1" smtClean="0">
                        <a:latin typeface="Cambria Math" panose="02040503050406030204" pitchFamily="18" charset="0"/>
                        <a:cs typeface="Arial" panose="020B0604020202020204" pitchFamily="34" charset="0"/>
                      </a:rPr>
                      <m:t>=</m:t>
                    </m:r>
                    <m:nary>
                      <m:naryPr>
                        <m:chr m:val="∑"/>
                        <m:subHide m:val="on"/>
                        <m:supHide m:val="on"/>
                        <m:ctrlPr>
                          <a:rPr lang="en-US" sz="2400" b="0" i="1" smtClean="0">
                            <a:latin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e>
                    </m:nary>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𝑁𝑤</m:t>
                        </m:r>
                      </m:num>
                      <m:den>
                        <m:r>
                          <a:rPr lang="en-US" sz="2400" b="0" i="1" smtClean="0">
                            <a:latin typeface="Cambria Math" panose="02040503050406030204" pitchFamily="18" charset="0"/>
                            <a:cs typeface="Arial" panose="020B0604020202020204" pitchFamily="34" charset="0"/>
                          </a:rPr>
                          <m:t>𝑎</m:t>
                        </m:r>
                      </m:den>
                    </m:f>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𝑞</m:t>
                        </m:r>
                      </m:num>
                      <m:den>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𝑟</m:t>
                            </m:r>
                          </m:e>
                          <m:sup>
                            <m:r>
                              <a:rPr lang="en-US" sz="2400" b="0" i="1" smtClean="0">
                                <a:latin typeface="Cambria Math" panose="02040503050406030204" pitchFamily="18" charset="0"/>
                                <a:cs typeface="Arial" panose="020B0604020202020204" pitchFamily="34" charset="0"/>
                              </a:rPr>
                              <m:t>′</m:t>
                            </m:r>
                          </m:sup>
                        </m:sSup>
                      </m:den>
                    </m:f>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𝑏</m:t>
                        </m:r>
                      </m:num>
                      <m:den>
                        <m:r>
                          <a:rPr lang="en-US" sz="2400" b="0" i="1" smtClean="0">
                            <a:latin typeface="Cambria Math" panose="02040503050406030204" pitchFamily="18" charset="0"/>
                            <a:cs typeface="Arial" panose="020B0604020202020204" pitchFamily="34" charset="0"/>
                          </a:rPr>
                          <m:t>𝑎</m:t>
                        </m:r>
                      </m:den>
                    </m:f>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𝑣</m:t>
                        </m:r>
                      </m:num>
                      <m:den>
                        <m:r>
                          <a:rPr lang="en-US" sz="2400" b="0" i="1" smtClean="0">
                            <a:latin typeface="Cambria Math" panose="02040503050406030204" pitchFamily="18" charset="0"/>
                            <a:cs typeface="Calibri" panose="020F0502020204030204" pitchFamily="34" charset="0"/>
                          </a:rPr>
                          <m:t>𝑐</m:t>
                        </m:r>
                      </m:den>
                    </m:f>
                    <m:r>
                      <a:rPr lang="en-US" sz="2400" b="0" i="1" smtClean="0">
                        <a:latin typeface="Cambria Math" panose="02040503050406030204" pitchFamily="18" charset="0"/>
                        <a:cs typeface="Calibri" panose="020F0502020204030204" pitchFamily="34" charset="0"/>
                      </a:rPr>
                      <m:t>𝑏</m:t>
                    </m:r>
                  </m:oMath>
                </a14:m>
                <a:endParaRPr lang="en-US" sz="24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400" dirty="0">
                    <a:latin typeface="Calibri" panose="020F0502020204030204" pitchFamily="34" charset="0"/>
                    <a:cs typeface="Calibri" panose="020F0502020204030204" pitchFamily="34" charset="0"/>
                  </a:rPr>
                  <a:t>So, we get</a:t>
                </a:r>
              </a:p>
              <a:p>
                <a:pPr marL="800100" lvl="1" indent="-342900">
                  <a:lnSpc>
                    <a:spcPct val="100000"/>
                  </a:lnSpc>
                  <a:spcBef>
                    <a:spcPts val="0"/>
                  </a:spcBef>
                </a:pPr>
                <a14:m>
                  <m:oMath xmlns:m="http://schemas.openxmlformats.org/officeDocument/2006/math">
                    <m:r>
                      <a:rPr lang="en-US" i="1">
                        <a:latin typeface="Cambria Math" panose="02040503050406030204" pitchFamily="18" charset="0"/>
                        <a:ea typeface="Cambria Math" panose="02040503050406030204" pitchFamily="18" charset="0"/>
                        <a:cs typeface="Arial" panose="020B0604020202020204" pitchFamily="34" charset="0"/>
                      </a:rPr>
                      <m:t>𝜙</m:t>
                    </m:r>
                    <m:d>
                      <m:dPr>
                        <m:ctrlPr>
                          <a:rPr lang="en-US" i="1">
                            <a:latin typeface="Cambria Math" panose="02040503050406030204" pitchFamily="18" charset="0"/>
                            <a:cs typeface="Arial" panose="020B0604020202020204" pitchFamily="34" charset="0"/>
                          </a:rPr>
                        </m:ctrlPr>
                      </m:dPr>
                      <m:e>
                        <m:r>
                          <a:rPr lang="en-US" i="1">
                            <a:latin typeface="Cambria Math" panose="02040503050406030204" pitchFamily="18" charset="0"/>
                            <a:cs typeface="Arial" panose="020B0604020202020204" pitchFamily="34" charset="0"/>
                          </a:rPr>
                          <m:t>1,</m:t>
                        </m:r>
                        <m:r>
                          <a:rPr lang="en-US" i="1">
                            <a:latin typeface="Cambria Math" panose="02040503050406030204" pitchFamily="18" charset="0"/>
                            <a:cs typeface="Arial" panose="020B0604020202020204" pitchFamily="34" charset="0"/>
                          </a:rPr>
                          <m:t>𝑡</m:t>
                        </m:r>
                      </m:e>
                    </m:d>
                    <m:r>
                      <a:rPr lang="en-US" i="1">
                        <a:latin typeface="Cambria Math" panose="02040503050406030204" pitchFamily="18" charset="0"/>
                        <a:cs typeface="Arial" panose="020B0604020202020204" pitchFamily="34" charset="0"/>
                      </a:rPr>
                      <m:t>=</m:t>
                    </m:r>
                    <m:f>
                      <m:fPr>
                        <m:ctrlPr>
                          <a:rPr lang="en-US"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𝑞</m:t>
                        </m:r>
                      </m:num>
                      <m:den>
                        <m:r>
                          <a:rPr lang="en-US" b="0" i="1" smtClean="0">
                            <a:latin typeface="Cambria Math" panose="02040503050406030204" pitchFamily="18" charset="0"/>
                            <a:cs typeface="Arial" panose="020B0604020202020204" pitchFamily="34" charset="0"/>
                          </a:rPr>
                          <m:t>4</m:t>
                        </m:r>
                        <m:r>
                          <a:rPr lang="en-US"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𝑟</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e>
                          <m:sub>
                            <m:r>
                              <a:rPr lang="en-US"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dirty="0">
                    <a:latin typeface="Calibri" panose="020F0502020204030204" pitchFamily="34" charset="0"/>
                    <a:cs typeface="Calibri" panose="020F0502020204030204" pitchFamily="34" charset="0"/>
                  </a:rPr>
                  <a:t> and</a:t>
                </a:r>
              </a:p>
              <a:p>
                <a:pPr marL="800100" lvl="1" indent="-342900">
                  <a:lnSpc>
                    <a:spcPct val="100000"/>
                  </a:lnSpc>
                  <a:spcBef>
                    <a:spcPts val="0"/>
                  </a:spcBef>
                </a:pPr>
                <a14:m>
                  <m:oMath xmlns:m="http://schemas.openxmlformats.org/officeDocument/2006/math">
                    <m:r>
                      <a:rPr lang="en-US" b="0" i="1" smtClean="0">
                        <a:latin typeface="Cambria Math" panose="02040503050406030204" pitchFamily="18" charset="0"/>
                        <a:cs typeface="Calibri" panose="020F0502020204030204" pitchFamily="34" charset="0"/>
                      </a:rPr>
                      <m:t>𝐴</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1,</m:t>
                        </m:r>
                        <m:r>
                          <a:rPr lang="en-US" b="0" i="1" smtClean="0">
                            <a:latin typeface="Cambria Math" panose="02040503050406030204" pitchFamily="18" charset="0"/>
                            <a:cs typeface="Calibri" panose="020F0502020204030204" pitchFamily="34" charset="0"/>
                          </a:rPr>
                          <m:t>𝑡</m:t>
                        </m:r>
                      </m:e>
                    </m:d>
                    <m:r>
                      <a:rPr lang="en-US" b="0" i="1" smtClean="0">
                        <a:latin typeface="Cambria Math" panose="02040503050406030204" pitchFamily="18" charset="0"/>
                        <a:cs typeface="Calibri" panose="020F0502020204030204" pitchFamily="34" charset="0"/>
                      </a:rPr>
                      <m:t>=</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𝑞</m:t>
                        </m:r>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𝑟𝑒𝑡</m:t>
                            </m:r>
                          </m:sub>
                        </m:sSub>
                      </m:num>
                      <m:den>
                        <m:r>
                          <a:rPr lang="en-US" i="1">
                            <a:latin typeface="Cambria Math" panose="02040503050406030204" pitchFamily="18" charset="0"/>
                            <a:cs typeface="Arial" panose="020B0604020202020204" pitchFamily="34" charset="0"/>
                          </a:rPr>
                          <m:t>4</m:t>
                        </m:r>
                        <m:r>
                          <a:rPr lang="en-US" i="1">
                            <a:latin typeface="Cambria Math" panose="02040503050406030204" pitchFamily="18" charset="0"/>
                            <a:ea typeface="Cambria Math" panose="02040503050406030204" pitchFamily="18" charset="0"/>
                            <a:cs typeface="Arial" panose="020B0604020202020204" pitchFamily="34" charset="0"/>
                          </a:rPr>
                          <m:t>𝜋</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𝑟</m:t>
                            </m:r>
                            <m:r>
                              <a:rPr lang="en-US" i="1">
                                <a:latin typeface="Cambria Math" panose="02040503050406030204" pitchFamily="18" charset="0"/>
                                <a:ea typeface="Cambria Math" panose="02040503050406030204" pitchFamily="18" charset="0"/>
                                <a:cs typeface="Arial" panose="020B0604020202020204" pitchFamily="34" charset="0"/>
                              </a:rPr>
                              <m:t>−</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i="1">
                                    <a:latin typeface="Cambria Math" panose="02040503050406030204" pitchFamily="18" charset="0"/>
                                    <a:ea typeface="Cambria Math" panose="02040503050406030204" pitchFamily="18" charset="0"/>
                                    <a:cs typeface="Arial" panose="020B0604020202020204" pitchFamily="34" charset="0"/>
                                  </a:rPr>
                                  <m:t>𝑣</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𝑟</m:t>
                                </m:r>
                              </m:num>
                              <m:den>
                                <m:r>
                                  <a:rPr lang="en-US" i="1">
                                    <a:latin typeface="Cambria Math" panose="02040503050406030204" pitchFamily="18" charset="0"/>
                                    <a:ea typeface="Cambria Math" panose="02040503050406030204" pitchFamily="18" charset="0"/>
                                    <a:cs typeface="Arial" panose="020B0604020202020204" pitchFamily="34" charset="0"/>
                                  </a:rPr>
                                  <m:t>𝑐</m:t>
                                </m:r>
                              </m:den>
                            </m:f>
                            <m:r>
                              <a:rPr lang="en-US" i="1">
                                <a:latin typeface="Cambria Math" panose="02040503050406030204" pitchFamily="18" charset="0"/>
                                <a:ea typeface="Cambria Math" panose="02040503050406030204" pitchFamily="18" charset="0"/>
                                <a:cs typeface="Arial" panose="020B0604020202020204" pitchFamily="34" charset="0"/>
                              </a:rPr>
                              <m:t>]</m:t>
                            </m:r>
                          </m:e>
                          <m:sub>
                            <m:r>
                              <a:rPr lang="en-US"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2400" dirty="0">
                    <a:latin typeface="Calibri" panose="020F0502020204030204" pitchFamily="34" charset="0"/>
                    <a:cs typeface="Calibri" panose="020F0502020204030204" pitchFamily="34" charset="0"/>
                  </a:rPr>
                  <a:t>Now we can compute </a:t>
                </a:r>
                <a14:m>
                  <m:oMath xmlns:m="http://schemas.openxmlformats.org/officeDocument/2006/math">
                    <m:r>
                      <a:rPr lang="en-US" sz="2400" b="0" i="1" smtClean="0">
                        <a:latin typeface="Cambria Math" panose="02040503050406030204" pitchFamily="18" charset="0"/>
                        <a:cs typeface="Calibri" panose="020F0502020204030204" pitchFamily="34" charset="0"/>
                      </a:rPr>
                      <m:t>𝐸</m:t>
                    </m:r>
                  </m:oMath>
                </a14:m>
                <a:r>
                  <a:rPr lang="en-US" sz="24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1024" t="-11304" b="-2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13542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 proof of reciprocity for transmitters and receivers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6" y="1895767"/>
                <a:ext cx="9417732" cy="42225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m:rPr>
                        <m:sty m:val="p"/>
                      </m:rPr>
                      <a:rPr lang="en-US" sz="2000" i="1" smtClean="0">
                        <a:solidFill>
                          <a:srgbClr val="000000"/>
                        </a:solidFill>
                        <a:latin typeface="Cambria Math" panose="02040503050406030204" pitchFamily="18" charset="0"/>
                        <a:ea typeface="Cambria Math" panose="02040503050406030204" pitchFamily="18" charset="0"/>
                      </a:rPr>
                      <m:t>∇</m:t>
                    </m:r>
                    <m:r>
                      <a:rPr lang="en-US" sz="200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d>
                      <m:dPr>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0" smtClean="0">
                        <a:solidFill>
                          <a:srgbClr val="000000"/>
                        </a:solidFill>
                        <a:latin typeface="Cambria Math" panose="02040503050406030204" pitchFamily="18" charset="0"/>
                        <a:ea typeface="Cambria Math" panose="02040503050406030204" pitchFamily="18" charset="0"/>
                      </a:rPr>
                      <m:t>=−</m:t>
                    </m:r>
                    <m:r>
                      <m:rPr>
                        <m:sty m:val="p"/>
                      </m:rPr>
                      <a:rPr lang="en-US" sz="2000" b="0" i="0" smtClean="0">
                        <a:solidFill>
                          <a:srgbClr val="000000"/>
                        </a:solidFill>
                        <a:latin typeface="Cambria Math" panose="02040503050406030204" pitchFamily="18" charset="0"/>
                        <a:ea typeface="Cambria Math" panose="02040503050406030204" pitchFamily="18" charset="0"/>
                      </a:rPr>
                      <m:t>j</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l-GR" sz="2000" b="0" i="1" smtClean="0">
                        <a:solidFill>
                          <a:srgbClr val="000000"/>
                        </a:solidFill>
                        <a:latin typeface="Cambria Math" panose="02040503050406030204" pitchFamily="18" charset="0"/>
                        <a:ea typeface="Cambria Math" panose="02040503050406030204" pitchFamily="18" charset="0"/>
                      </a:rPr>
                      <m:t>𝜇</m:t>
                    </m:r>
                    <m:sSub>
                      <m:sSubPr>
                        <m:ctrlPr>
                          <a:rPr lang="el-GR"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smtClean="0">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𝜇</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a:solidFill>
                          <a:srgbClr val="000000"/>
                        </a:solidFill>
                        <a:latin typeface="Cambria Math" panose="02040503050406030204" pitchFamily="18" charset="0"/>
                        <a:ea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j</m:t>
                    </m:r>
                    <m:r>
                      <m:rPr>
                        <m:sty m:val="p"/>
                      </m:rPr>
                      <a:rPr lang="el-GR" sz="2000" i="1">
                        <a:solidFill>
                          <a:srgbClr val="000000"/>
                        </a:solidFill>
                        <a:latin typeface="Cambria Math" panose="02040503050406030204" pitchFamily="18" charset="0"/>
                        <a:ea typeface="Cambria Math" panose="02040503050406030204" pitchFamily="18" charset="0"/>
                      </a:rPr>
                      <m:t>ω</m:t>
                    </m:r>
                    <m:r>
                      <a:rPr lang="el-GR" sz="2000" i="1">
                        <a:solidFill>
                          <a:srgbClr val="000000"/>
                        </a:solidFill>
                        <a:latin typeface="Cambria Math" panose="02040503050406030204" pitchFamily="18" charset="0"/>
                        <a:ea typeface="Cambria Math" panose="02040503050406030204" pitchFamily="18" charset="0"/>
                      </a:rPr>
                      <m:t>𝜖</m:t>
                    </m:r>
                    <m:sSub>
                      <m:sSubPr>
                        <m:ctrlPr>
                          <a:rPr lang="el-GR"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endParaRPr lang="en-US" sz="200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sz="2000" dirty="0">
                    <a:solidFill>
                      <a:srgbClr val="000000"/>
                    </a:solidFill>
                  </a:rPr>
                  <a:t>So,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0"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𝑗</m:t>
                        </m:r>
                      </m:e>
                      <m:sub>
                        <m:r>
                          <a:rPr lang="en-US" sz="2000" b="0" i="1" smtClean="0">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d>
                          <m:dPr>
                            <m:ctrlPr>
                              <a:rPr lang="en-US" sz="2000" i="1">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𝑑𝑉</m:t>
                        </m:r>
                      </m:e>
                    </m:nary>
                    <m:r>
                      <a:rPr lang="en-US" sz="2000" b="0" i="0" smtClean="0">
                        <a:solidFill>
                          <a:srgbClr val="000000"/>
                        </a:solidFill>
                        <a:latin typeface="Cambria Math" panose="02040503050406030204" pitchFamily="18" charset="0"/>
                        <a:ea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𝑑𝐴</m:t>
                        </m:r>
                      </m:e>
                    </m:nary>
                  </m:oMath>
                </a14:m>
                <a:endParaRPr lang="en-US" sz="2000" dirty="0">
                  <a:solidFill>
                    <a:srgbClr val="000000"/>
                  </a:solidFill>
                </a:endParaRPr>
              </a:p>
              <a:p>
                <a:pPr algn="l" rtl="0" latinLnBrk="1" hangingPunct="0"/>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At large distances, </a:t>
                </a:r>
                <a14:m>
                  <m:oMath xmlns:m="http://schemas.openxmlformats.org/officeDocument/2006/math">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𝐻</m:t>
                    </m:r>
                  </m:oMath>
                </a14:m>
                <a:r>
                  <a:rPr lang="en-US" sz="2000" dirty="0">
                    <a:solidFill>
                      <a:srgbClr val="000000"/>
                    </a:solidFill>
                  </a:rPr>
                  <a:t> is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to sphere and </a:t>
                </a:r>
                <a14:m>
                  <m:oMath xmlns:m="http://schemas.openxmlformats.org/officeDocument/2006/math">
                    <m:r>
                      <a:rPr lang="en-US" sz="2000" b="0" i="1" smtClean="0">
                        <a:solidFill>
                          <a:srgbClr val="000000"/>
                        </a:solidFill>
                        <a:latin typeface="Cambria Math" panose="02040503050406030204" pitchFamily="18" charset="0"/>
                      </a:rPr>
                      <m:t>𝐻</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𝜂</m:t>
                        </m:r>
                      </m:den>
                    </m:f>
                    <m:r>
                      <a:rPr lang="en-US" sz="2000" b="0" i="1" smtClean="0">
                        <a:solidFill>
                          <a:srgbClr val="000000"/>
                        </a:solidFill>
                        <a:latin typeface="Cambria Math" panose="02040503050406030204" pitchFamily="18" charset="0"/>
                      </a:rPr>
                      <m:t>(</m:t>
                    </m:r>
                    <m:acc>
                      <m:accPr>
                        <m:chr m:val="̂"/>
                        <m:ctrlPr>
                          <a:rPr lang="en-US" sz="2000" b="0" i="1" smtClean="0">
                            <a:solidFill>
                              <a:srgbClr val="000000"/>
                            </a:solidFill>
                            <a:latin typeface="Cambria Math" panose="02040503050406030204" pitchFamily="18" charset="0"/>
                          </a:rPr>
                        </m:ctrlPr>
                      </m:accPr>
                      <m:e>
                        <m:r>
                          <a:rPr lang="en-US" sz="2000" b="0" i="1" smtClean="0">
                            <a:solidFill>
                              <a:srgbClr val="000000"/>
                            </a:solidFill>
                            <a:latin typeface="Cambria Math" panose="02040503050406030204" pitchFamily="18" charset="0"/>
                          </a:rPr>
                          <m:t>𝑛</m:t>
                        </m:r>
                      </m:e>
                    </m:acc>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𝐸</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so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𝐻</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𝑑𝐴</m:t>
                        </m:r>
                      </m:e>
                    </m:nary>
                    <m:r>
                      <a:rPr lang="en-US" sz="2000" b="0" i="1" smtClean="0">
                        <a:solidFill>
                          <a:srgbClr val="000000"/>
                        </a:solidFill>
                        <a:latin typeface="Cambria Math" panose="02040503050406030204" pitchFamily="18" charset="0"/>
                        <a:ea typeface="Cambria Math" panose="02040503050406030204" pitchFamily="18" charset="0"/>
                      </a:rPr>
                      <m:t>=0</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This gives the reciprocity relation</a:t>
                </a:r>
              </a:p>
              <a:p>
                <a:pPr marL="285750" indent="-285750" latinLnBrk="1" hangingPunct="0">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2</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r>
                      <a:rPr lang="en-US" sz="2000" b="0" i="1" smtClean="0">
                        <a:solidFill>
                          <a:srgbClr val="000000"/>
                        </a:solidFill>
                        <a:latin typeface="Cambria Math" panose="02040503050406030204" pitchFamily="18" charset="0"/>
                      </a:rPr>
                      <m:t>=</m:t>
                    </m:r>
                    <m:nary>
                      <m:naryPr>
                        <m:chr m:val="∭"/>
                        <m:limLoc m:val="undOvr"/>
                        <m:subHide m:val="on"/>
                        <m:supHide m:val="on"/>
                        <m:ctrlPr>
                          <a:rPr lang="en-US" sz="2000" b="0" i="1" smtClean="0">
                            <a:solidFill>
                              <a:srgbClr val="000000"/>
                            </a:solidFill>
                            <a:latin typeface="Cambria Math" panose="02040503050406030204" pitchFamily="18" charset="0"/>
                          </a:rPr>
                        </m:ctrlPr>
                      </m:naryPr>
                      <m:sub/>
                      <m:sup/>
                      <m:e>
                        <m:d>
                          <m:dPr>
                            <m:ctrlPr>
                              <a:rPr lang="en-US" sz="2000" b="0" i="1" smtClean="0">
                                <a:solidFill>
                                  <a:srgbClr val="000000"/>
                                </a:solidFill>
                                <a:latin typeface="Cambria Math" panose="02040503050406030204" pitchFamily="18" charset="0"/>
                                <a:ea typeface="Cambria Math" panose="02040503050406030204" pitchFamily="18" charset="0"/>
                              </a:rPr>
                            </m:ctrlPr>
                          </m:dPr>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𝑗</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1</m:t>
                                </m:r>
                              </m:sub>
                            </m:sSub>
                          </m:e>
                        </m:d>
                        <m:r>
                          <a:rPr lang="en-US" sz="2000" b="0" i="1" smtClean="0">
                            <a:solidFill>
                              <a:srgbClr val="000000"/>
                            </a:solidFill>
                            <a:latin typeface="Cambria Math" panose="02040503050406030204" pitchFamily="18" charset="0"/>
                            <a:ea typeface="Cambria Math" panose="02040503050406030204" pitchFamily="18" charset="0"/>
                          </a:rPr>
                          <m:t>𝑑𝑉</m:t>
                        </m:r>
                      </m:e>
                    </m:nary>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6" y="1895767"/>
                <a:ext cx="9417732" cy="4222521"/>
              </a:xfrm>
              <a:prstGeom prst="rect">
                <a:avLst/>
              </a:prstGeom>
              <a:blipFill>
                <a:blip r:embed="rId3"/>
                <a:stretch>
                  <a:fillRect l="-2561" t="-901" b="-1111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sp>
        <p:nvSpPr>
          <p:cNvPr id="2" name="Cloud 1">
            <a:extLst>
              <a:ext uri="{FF2B5EF4-FFF2-40B4-BE49-F238E27FC236}">
                <a16:creationId xmlns:a16="http://schemas.microsoft.com/office/drawing/2014/main" id="{F2F991B8-5FF5-845C-CA8A-C9A7D3E1D1C2}"/>
              </a:ext>
            </a:extLst>
          </p:cNvPr>
          <p:cNvSpPr/>
          <p:nvPr/>
        </p:nvSpPr>
        <p:spPr>
          <a:xfrm>
            <a:off x="9007388" y="1260784"/>
            <a:ext cx="2998717" cy="2556302"/>
          </a:xfrm>
          <a:prstGeom prst="clou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40E1F4-5C90-47E6-BC47-D0E36D100B6D}"/>
              </a:ext>
            </a:extLst>
          </p:cNvPr>
          <p:cNvSpPr txBox="1"/>
          <p:nvPr/>
        </p:nvSpPr>
        <p:spPr>
          <a:xfrm>
            <a:off x="9753283" y="1862432"/>
            <a:ext cx="1095154" cy="369332"/>
          </a:xfrm>
          <a:prstGeom prst="rect">
            <a:avLst/>
          </a:prstGeom>
          <a:noFill/>
        </p:spPr>
        <p:txBody>
          <a:bodyPr wrap="square" rtlCol="0">
            <a:spAutoFit/>
          </a:bodyPr>
          <a:lstStyle/>
          <a:p>
            <a:r>
              <a:rPr lang="en-US" dirty="0"/>
              <a:t>j</a:t>
            </a:r>
            <a:r>
              <a:rPr lang="en-US" baseline="-25000" dirty="0"/>
              <a:t>1 </a:t>
            </a:r>
            <a:r>
              <a:rPr lang="en-US" dirty="0"/>
              <a:t>   E</a:t>
            </a:r>
            <a:r>
              <a:rPr lang="en-US" baseline="-25000" dirty="0"/>
              <a:t>1</a:t>
            </a:r>
            <a:r>
              <a:rPr lang="en-US" dirty="0"/>
              <a:t>, H</a:t>
            </a:r>
            <a:r>
              <a:rPr lang="en-US" baseline="-25000" dirty="0"/>
              <a:t>1</a:t>
            </a:r>
          </a:p>
        </p:txBody>
      </p:sp>
      <p:sp>
        <p:nvSpPr>
          <p:cNvPr id="5" name="TextBox 4">
            <a:extLst>
              <a:ext uri="{FF2B5EF4-FFF2-40B4-BE49-F238E27FC236}">
                <a16:creationId xmlns:a16="http://schemas.microsoft.com/office/drawing/2014/main" id="{B89F6305-3B50-DCB7-FBA3-CA6BB9B882EB}"/>
              </a:ext>
            </a:extLst>
          </p:cNvPr>
          <p:cNvSpPr txBox="1"/>
          <p:nvPr/>
        </p:nvSpPr>
        <p:spPr>
          <a:xfrm>
            <a:off x="10262366" y="2871774"/>
            <a:ext cx="1095154" cy="369332"/>
          </a:xfrm>
          <a:prstGeom prst="rect">
            <a:avLst/>
          </a:prstGeom>
          <a:noFill/>
        </p:spPr>
        <p:txBody>
          <a:bodyPr wrap="square" rtlCol="0">
            <a:spAutoFit/>
          </a:bodyPr>
          <a:lstStyle/>
          <a:p>
            <a:r>
              <a:rPr lang="en-US" dirty="0"/>
              <a:t>j</a:t>
            </a:r>
            <a:r>
              <a:rPr lang="en-US" baseline="-25000" dirty="0"/>
              <a:t>2 </a:t>
            </a:r>
            <a:r>
              <a:rPr lang="en-US" dirty="0"/>
              <a:t>   E</a:t>
            </a:r>
            <a:r>
              <a:rPr lang="en-US" baseline="-25000" dirty="0"/>
              <a:t>2</a:t>
            </a:r>
            <a:r>
              <a:rPr lang="en-US" dirty="0"/>
              <a:t>, H</a:t>
            </a:r>
            <a:r>
              <a:rPr lang="en-US" baseline="-25000" dirty="0"/>
              <a:t>2</a:t>
            </a:r>
          </a:p>
        </p:txBody>
      </p:sp>
      <p:cxnSp>
        <p:nvCxnSpPr>
          <p:cNvPr id="7" name="Straight Arrow Connector 6">
            <a:extLst>
              <a:ext uri="{FF2B5EF4-FFF2-40B4-BE49-F238E27FC236}">
                <a16:creationId xmlns:a16="http://schemas.microsoft.com/office/drawing/2014/main" id="{F2A5A2A8-D2AA-6C36-9B4E-A23C6F05D92B}"/>
              </a:ext>
            </a:extLst>
          </p:cNvPr>
          <p:cNvCxnSpPr/>
          <p:nvPr/>
        </p:nvCxnSpPr>
        <p:spPr>
          <a:xfrm flipV="1">
            <a:off x="9593492" y="1678425"/>
            <a:ext cx="465885" cy="4256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1121C9-833D-AF3D-DB7A-897D4EAEEC07}"/>
              </a:ext>
            </a:extLst>
          </p:cNvPr>
          <p:cNvCxnSpPr>
            <a:cxnSpLocks/>
            <a:stCxn id="5" idx="1"/>
          </p:cNvCxnSpPr>
          <p:nvPr/>
        </p:nvCxnSpPr>
        <p:spPr>
          <a:xfrm>
            <a:off x="10262366" y="3056440"/>
            <a:ext cx="160765" cy="5384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83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Rayleigh-Jeans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5655" y="1095153"/>
                <a:ext cx="11740402" cy="53052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𝑡</m:t>
                        </m:r>
                      </m:e>
                    </m:d>
                    <m:r>
                      <a:rPr lang="en-US" b="0" i="1" smtClean="0">
                        <a:solidFill>
                          <a:srgbClr val="000000"/>
                        </a:solidFill>
                        <a:latin typeface="Cambria Math" panose="02040503050406030204" pitchFamily="18" charset="0"/>
                      </a:rPr>
                      <m:t>= </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𝐸</m:t>
                        </m:r>
                      </m:e>
                      <m:sub>
                        <m:r>
                          <a:rPr lang="en-US" b="0" i="1" smtClean="0">
                            <a:solidFill>
                              <a:srgbClr val="000000"/>
                            </a:solidFill>
                            <a:latin typeface="Cambria Math" panose="02040503050406030204" pitchFamily="18" charset="0"/>
                          </a:rPr>
                          <m:t>0</m:t>
                        </m:r>
                      </m:sub>
                    </m:sSub>
                    <m:r>
                      <m:rPr>
                        <m:sty m:val="p"/>
                      </m:rPr>
                      <a:rPr lang="en-US" b="0" i="0" smtClean="0">
                        <a:solidFill>
                          <a:srgbClr val="000000"/>
                        </a:solidFill>
                        <a:latin typeface="Cambria Math" panose="02040503050406030204" pitchFamily="18" charset="0"/>
                      </a:rPr>
                      <m:t>sin</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𝑦</m:t>
                        </m:r>
                      </m:sub>
                    </m:sSub>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𝑧</m:t>
                        </m:r>
                      </m:sub>
                    </m:sSub>
                    <m:r>
                      <a:rPr lang="en-US" b="0" i="1" smtClean="0">
                        <a:solidFill>
                          <a:srgbClr val="000000"/>
                        </a:solidFill>
                        <a:latin typeface="Cambria Math" panose="02040503050406030204" pitchFamily="18" charset="0"/>
                      </a:rPr>
                      <m:t>𝑧</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𝜔</m:t>
                    </m:r>
                    <m:r>
                      <a:rPr lang="en-US" b="0" i="1" smtClean="0">
                        <a:solidFill>
                          <a:srgbClr val="000000"/>
                        </a:solidFill>
                        <a:latin typeface="Cambria Math" panose="02040503050406030204" pitchFamily="18" charset="0"/>
                        <a:ea typeface="Cambria Math" panose="02040503050406030204" pitchFamily="18" charset="0"/>
                      </a:rPr>
                      <m:t>𝑡</m:t>
                    </m:r>
                    <m:r>
                      <a:rPr lang="en-US" b="0" i="1" smtClean="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rPr>
                  <a:t>, </a:t>
                </a:r>
                <a14:m>
                  <m:oMath xmlns:m="http://schemas.openxmlformats.org/officeDocument/2006/math">
                    <m:sSup>
                      <m:sSupPr>
                        <m:ctrlPr>
                          <a:rPr lang="en-US" i="1" dirty="0" smtClean="0">
                            <a:solidFill>
                              <a:srgbClr val="000000"/>
                            </a:solidFill>
                            <a:latin typeface="Cambria Math" panose="02040503050406030204" pitchFamily="18" charset="0"/>
                          </a:rPr>
                        </m:ctrlPr>
                      </m:sSupPr>
                      <m:e>
                        <m:r>
                          <m:rPr>
                            <m:sty m:val="p"/>
                          </m:rPr>
                          <a:rPr lang="en-US"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r>
                      <a:rPr lang="en-US" b="0" i="1" dirty="0" smtClean="0">
                        <a:solidFill>
                          <a:srgbClr val="000000"/>
                        </a:solidFill>
                        <a:latin typeface="Cambria Math" panose="02040503050406030204" pitchFamily="18" charset="0"/>
                      </a:rPr>
                      <m:t>−</m:t>
                    </m:r>
                    <m:f>
                      <m:fPr>
                        <m:ctrlPr>
                          <a:rPr lang="en-US" b="0" i="1" dirty="0" smtClean="0">
                            <a:solidFill>
                              <a:srgbClr val="000000"/>
                            </a:solidFill>
                            <a:latin typeface="Cambria Math" panose="02040503050406030204" pitchFamily="18" charset="0"/>
                          </a:rPr>
                        </m:ctrlPr>
                      </m:fPr>
                      <m:num>
                        <m:r>
                          <a:rPr lang="en-US" b="0" i="1" dirty="0" smtClean="0">
                            <a:solidFill>
                              <a:srgbClr val="000000"/>
                            </a:solidFill>
                            <a:latin typeface="Cambria Math" panose="02040503050406030204" pitchFamily="18" charset="0"/>
                          </a:rPr>
                          <m:t>1</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rPr>
                              <m:t>𝑐</m:t>
                            </m:r>
                          </m:e>
                          <m:sup>
                            <m:r>
                              <a:rPr lang="en-US" b="0" i="1" dirty="0" smtClean="0">
                                <a:solidFill>
                                  <a:srgbClr val="000000"/>
                                </a:solidFill>
                                <a:latin typeface="Cambria Math" panose="02040503050406030204" pitchFamily="18" charset="0"/>
                              </a:rPr>
                              <m:t>2</m:t>
                            </m:r>
                          </m:sup>
                        </m:sSup>
                      </m:den>
                    </m:f>
                    <m:f>
                      <m:fPr>
                        <m:ctrlPr>
                          <a:rPr lang="en-US" b="0" i="1" dirty="0" smtClean="0">
                            <a:solidFill>
                              <a:srgbClr val="000000"/>
                            </a:solidFill>
                            <a:latin typeface="Cambria Math" panose="02040503050406030204" pitchFamily="18" charset="0"/>
                          </a:rPr>
                        </m:ctrlPr>
                      </m:fPr>
                      <m:num>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e>
                          <m:sup>
                            <m:r>
                              <a:rPr lang="en-US" b="0" i="1" dirty="0" smtClean="0">
                                <a:solidFill>
                                  <a:srgbClr val="000000"/>
                                </a:solidFill>
                                <a:latin typeface="Cambria Math" panose="02040503050406030204" pitchFamily="18" charset="0"/>
                              </a:rPr>
                              <m:t>2</m:t>
                            </m:r>
                          </m:sup>
                        </m:sSup>
                        <m:r>
                          <a:rPr lang="en-US" b="0" i="1" dirty="0" smtClean="0">
                            <a:solidFill>
                              <a:srgbClr val="000000"/>
                            </a:solidFill>
                            <a:latin typeface="Cambria Math" panose="02040503050406030204" pitchFamily="18" charset="0"/>
                          </a:rPr>
                          <m:t>𝐸</m:t>
                        </m:r>
                      </m:num>
                      <m:den>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ea typeface="Cambria Math" panose="02040503050406030204" pitchFamily="18" charset="0"/>
                              </a:rPr>
                              <m:t>𝜕</m:t>
                            </m:r>
                            <m:r>
                              <a:rPr lang="en-US" b="0" i="1" dirty="0" smtClean="0">
                                <a:solidFill>
                                  <a:srgbClr val="000000"/>
                                </a:solidFill>
                                <a:latin typeface="Cambria Math" panose="02040503050406030204" pitchFamily="18" charset="0"/>
                                <a:ea typeface="Cambria Math" panose="02040503050406030204" pitchFamily="18" charset="0"/>
                              </a:rPr>
                              <m:t>𝑡</m:t>
                            </m:r>
                          </m:e>
                          <m:sup>
                            <m:r>
                              <a:rPr lang="en-US" b="0" i="1" dirty="0" smtClean="0">
                                <a:solidFill>
                                  <a:srgbClr val="000000"/>
                                </a:solidFill>
                                <a:latin typeface="Cambria Math" panose="02040503050406030204" pitchFamily="18" charset="0"/>
                              </a:rPr>
                              <m:t>2</m:t>
                            </m:r>
                          </m:sup>
                        </m:sSup>
                      </m:den>
                    </m:f>
                    <m:r>
                      <a:rPr lang="en-US" b="0" i="1" dirty="0" smtClean="0">
                        <a:solidFill>
                          <a:srgbClr val="000000"/>
                        </a:solidFill>
                        <a:latin typeface="Cambria Math" panose="02040503050406030204" pitchFamily="18" charset="0"/>
                      </a:rPr>
                      <m:t>=0</m:t>
                    </m:r>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𝑘</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endParaRPr lang="en-US" dirty="0">
                  <a:solidFill>
                    <a:srgbClr val="000000"/>
                  </a:solidFill>
                </a:endParaRPr>
              </a:p>
              <a:p>
                <a:pPr marL="342900" indent="-342900" latinLnBrk="1" hangingPunct="0">
                  <a:buFont typeface="Arial" panose="020B0604020202020204" pitchFamily="34" charset="0"/>
                  <a:buChar char="•"/>
                </a:pPr>
                <a:r>
                  <a:rPr lang="en-US" dirty="0">
                    <a:solidFill>
                      <a:srgbClr val="000000"/>
                    </a:solidFill>
                  </a:rPr>
                  <a:t>For cube of side length </a:t>
                </a:r>
                <a14:m>
                  <m:oMath xmlns:m="http://schemas.openxmlformats.org/officeDocument/2006/math">
                    <m:r>
                      <a:rPr lang="en-US" b="0" i="1" smtClean="0">
                        <a:solidFill>
                          <a:srgbClr val="000000"/>
                        </a:solidFill>
                        <a:latin typeface="Cambria Math" panose="02040503050406030204" pitchFamily="18" charset="0"/>
                      </a:rPr>
                      <m:t>𝐿</m:t>
                    </m:r>
                  </m:oMath>
                </a14:m>
                <a:r>
                  <a:rPr lang="en-US" dirty="0">
                    <a:solidFill>
                      <a:srgbClr val="000000"/>
                    </a:solidFill>
                  </a:rPr>
                  <a:t> with reflecting inner walls, modes are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𝜆</m:t>
                        </m:r>
                      </m:e>
                      <m:sub>
                        <m:r>
                          <a:rPr lang="en-US" b="0" i="1" smtClean="0">
                            <a:solidFill>
                              <a:srgbClr val="000000"/>
                            </a:solidFill>
                            <a:latin typeface="Cambria Math" panose="02040503050406030204" pitchFamily="18" charset="0"/>
                          </a:rPr>
                          <m:t>𝑛</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num>
                      <m:den>
                        <m:f>
                          <m:fPr>
                            <m:type m:val="skw"/>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m:t>
                            </m:r>
                          </m:num>
                          <m:den>
                            <m:r>
                              <a:rPr lang="en-US" b="0" i="1" smtClean="0">
                                <a:solidFill>
                                  <a:srgbClr val="000000"/>
                                </a:solidFill>
                                <a:latin typeface="Cambria Math" panose="02040503050406030204" pitchFamily="18" charset="0"/>
                              </a:rPr>
                              <m:t>𝑛</m:t>
                            </m:r>
                          </m:den>
                        </m:f>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𝑛</m:t>
                    </m:r>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𝐿</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rPr>
                              <m:t>𝐿</m:t>
                            </m:r>
                          </m:den>
                        </m:f>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𝑐</m:t>
                            </m:r>
                          </m:e>
                          <m:sup>
                            <m:r>
                              <a:rPr lang="en-US" b="0" i="1" smtClean="0">
                                <a:solidFill>
                                  <a:srgbClr val="000000"/>
                                </a:solidFill>
                                <a:latin typeface="Cambria Math" panose="02040503050406030204" pitchFamily="18" charset="0"/>
                              </a:rPr>
                              <m:t>2</m:t>
                            </m:r>
                          </m:sup>
                        </m:sSup>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𝜋</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r>
                  <a:rPr lang="en-US" dirty="0">
                    <a:solidFill>
                      <a:srgbClr val="000000"/>
                    </a:solidFill>
                  </a:rPr>
                  <a:t>, or </a:t>
                </a:r>
                <a14:m>
                  <m:oMath xmlns:m="http://schemas.openxmlformats.org/officeDocument/2006/math">
                    <m:sSup>
                      <m:sSupPr>
                        <m:ctrlPr>
                          <a:rPr lang="en-US" i="1" smtClean="0">
                            <a:solidFill>
                              <a:srgbClr val="000000"/>
                            </a:solidFill>
                            <a:latin typeface="Cambria Math" panose="02040503050406030204" pitchFamily="18" charset="0"/>
                          </a:rPr>
                        </m:ctrlPr>
                      </m:sSupPr>
                      <m:e>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𝑥</m:t>
                            </m:r>
                          </m:sub>
                        </m:sSub>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b="0" i="1" smtClean="0">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𝐿</m:t>
                            </m:r>
                          </m:e>
                          <m:sup>
                            <m:r>
                              <a:rPr lang="en-US" b="0" i="1" smtClean="0">
                                <a:solidFill>
                                  <a:srgbClr val="000000"/>
                                </a:solidFill>
                                <a:latin typeface="Cambria Math" panose="02040503050406030204" pitchFamily="18" charset="0"/>
                              </a:rPr>
                              <m:t>2</m:t>
                            </m:r>
                          </m:sup>
                        </m:sSup>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2</m:t>
                            </m:r>
                          </m:sup>
                        </m:sSup>
                      </m:den>
                    </m:f>
                  </m:oMath>
                </a14:m>
                <a:endParaRPr lang="en-US" dirty="0">
                  <a:solidFill>
                    <a:srgbClr val="000000"/>
                  </a:solidFill>
                </a:endParaRP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m:t>
                    </m:r>
                    <m:rad>
                      <m:radPr>
                        <m:degHide m:val="on"/>
                        <m:ctrlPr>
                          <a:rPr lang="en-US" b="0" i="1" smtClean="0">
                            <a:solidFill>
                              <a:srgbClr val="000000"/>
                            </a:solidFill>
                            <a:latin typeface="Cambria Math" panose="02040503050406030204" pitchFamily="18" charset="0"/>
                          </a:rPr>
                        </m:ctrlPr>
                      </m:radPr>
                      <m:deg/>
                      <m:e>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𝑥</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𝑦</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𝑧</m:t>
                                </m:r>
                              </m:sub>
                            </m:sSub>
                          </m:e>
                          <m:sup>
                            <m:r>
                              <a:rPr lang="en-US" i="1">
                                <a:solidFill>
                                  <a:srgbClr val="000000"/>
                                </a:solidFill>
                                <a:latin typeface="Cambria Math" panose="02040503050406030204" pitchFamily="18" charset="0"/>
                              </a:rPr>
                              <m:t>2</m:t>
                            </m:r>
                          </m:sup>
                        </m:sSup>
                      </m:e>
                    </m:rad>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𝑛</m:t>
                        </m:r>
                      </m:e>
                      <m:sup>
                        <m:r>
                          <a:rPr lang="en-US" b="0" i="1" smtClean="0">
                            <a:solidFill>
                              <a:srgbClr val="000000"/>
                            </a:solidFill>
                            <a:latin typeface="Cambria Math" panose="02040503050406030204" pitchFamily="18" charset="0"/>
                          </a:rPr>
                          <m:t>3</m:t>
                        </m:r>
                      </m:sup>
                    </m:sSup>
                  </m:oMath>
                </a14:m>
                <a:r>
                  <a:rPr lang="en-US" dirty="0">
                    <a:solidFill>
                      <a:srgbClr val="000000"/>
                    </a:solidFill>
                  </a:rPr>
                  <a:t>.  </a:t>
                </a:r>
                <a14:m>
                  <m:oMath xmlns:m="http://schemas.openxmlformats.org/officeDocument/2006/math">
                    <m:r>
                      <a:rPr lang="en-US" b="0" i="1" smtClean="0">
                        <a:solidFill>
                          <a:srgbClr val="000000"/>
                        </a:solidFill>
                        <a:latin typeface="Cambria Math" panose="02040503050406030204" pitchFamily="18" charset="0"/>
                      </a:rPr>
                      <m:t>𝑁</m:t>
                    </m:r>
                  </m:oMath>
                </a14:m>
                <a:r>
                  <a:rPr lang="en-US" dirty="0">
                    <a:solidFill>
                      <a:srgbClr val="000000"/>
                    </a:solidFill>
                  </a:rPr>
                  <a:t> is “volume” of allowed nodes.  </a:t>
                </a:r>
              </a:p>
              <a:p>
                <a:pPr marL="342900" indent="-3429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num>
                      <m:den>
                        <m:r>
                          <a:rPr lang="en-US" b="0" i="1" smtClean="0">
                            <a:solidFill>
                              <a:srgbClr val="000000"/>
                            </a:solidFill>
                            <a:latin typeface="Cambria Math" panose="02040503050406030204" pitchFamily="18" charset="0"/>
                          </a:rPr>
                          <m:t>3</m:t>
                        </m:r>
                      </m:den>
                    </m:f>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𝐿</m:t>
                                </m:r>
                              </m:e>
                              <m:sup>
                                <m:r>
                                  <a:rPr lang="en-US" i="1">
                                    <a:solidFill>
                                      <a:srgbClr val="000000"/>
                                    </a:solidFill>
                                    <a:latin typeface="Cambria Math" panose="02040503050406030204" pitchFamily="18" charset="0"/>
                                  </a:rPr>
                                  <m:t>2</m:t>
                                </m:r>
                              </m:sup>
                            </m:sSup>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r>
                          <a:rPr lang="en-US" b="0" i="1" smtClean="0">
                            <a:solidFill>
                              <a:srgbClr val="000000"/>
                            </a:solidFill>
                            <a:latin typeface="Cambria Math" panose="02040503050406030204" pitchFamily="18" charset="0"/>
                          </a:rPr>
                          <m:t>)</m:t>
                        </m:r>
                      </m:e>
                      <m:sup>
                        <m:f>
                          <m:fPr>
                            <m:type m:val="lin"/>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3</m:t>
                            </m:r>
                          </m:num>
                          <m:den>
                            <m:r>
                              <a:rPr lang="en-US" b="0" i="1" smtClean="0">
                                <a:solidFill>
                                  <a:srgbClr val="000000"/>
                                </a:solidFill>
                                <a:latin typeface="Cambria Math" panose="02040503050406030204" pitchFamily="18" charset="0"/>
                              </a:rPr>
                              <m:t>2</m:t>
                            </m:r>
                          </m:den>
                        </m:f>
                      </m:sup>
                    </m:sSup>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r>
                          <a:rPr lang="en-US" b="0" i="1" smtClean="0">
                            <a:solidFill>
                              <a:srgbClr val="000000"/>
                            </a:solidFill>
                            <a:latin typeface="Cambria Math" panose="02040503050406030204" pitchFamily="18" charset="0"/>
                          </a:rPr>
                          <m:t>3</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3</m:t>
                            </m:r>
                          </m:sup>
                        </m:sSup>
                      </m:den>
                    </m:f>
                  </m:oMath>
                </a14:m>
                <a:r>
                  <a:rPr lang="en-US" dirty="0">
                    <a:solidFill>
                      <a:srgbClr val="000000"/>
                    </a:solidFill>
                  </a:rPr>
                  <a:t>, so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𝑑𝑁</m:t>
                        </m:r>
                      </m:num>
                      <m:den>
                        <m:r>
                          <a:rPr lang="en-US" b="0" i="1" smtClean="0">
                            <a:solidFill>
                              <a:srgbClr val="000000"/>
                            </a:solidFill>
                            <a:latin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f>
                      <m:fPr>
                        <m:ctrlPr>
                          <a:rPr lang="en-US" b="0" i="1" smtClean="0">
                            <a:solidFill>
                              <a:srgbClr val="000000"/>
                            </a:solidFill>
                            <a:latin typeface="Cambria Math" panose="02040503050406030204" pitchFamily="18" charset="0"/>
                            <a:ea typeface="Cambria Math" panose="02040503050406030204" pitchFamily="18" charset="0"/>
                          </a:rPr>
                        </m:ctrlPr>
                      </m:fPr>
                      <m:num>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𝐿</m:t>
                            </m:r>
                          </m:e>
                          <m:sup>
                            <m:r>
                              <a:rPr lang="en-US"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4</m:t>
                            </m:r>
                          </m:sup>
                        </m:sSup>
                      </m:den>
                    </m:f>
                  </m:oMath>
                </a14:m>
                <a:r>
                  <a:rPr lang="en-US" dirty="0">
                    <a:solidFill>
                      <a:srgbClr val="000000"/>
                    </a:solidFill>
                  </a:rPr>
                  <a:t>.  This is the number of nodes per wavelength</a:t>
                </a:r>
              </a:p>
              <a:p>
                <a:pPr marL="342900" indent="-342900" latinLnBrk="1" hangingPunct="0">
                  <a:buFont typeface="Arial" panose="020B0604020202020204" pitchFamily="34" charset="0"/>
                  <a:buChar char="•"/>
                </a:pPr>
                <a:r>
                  <a:rPr lang="en-US" dirty="0">
                    <a:solidFill>
                      <a:srgbClr val="000000"/>
                    </a:solidFill>
                  </a:rPr>
                  <a:t>Each mode contributes </a:t>
                </a:r>
                <a14:m>
                  <m:oMath xmlns:m="http://schemas.openxmlformats.org/officeDocument/2006/math">
                    <m:r>
                      <a:rPr lang="en-US" b="0" i="1" smtClean="0">
                        <a:solidFill>
                          <a:srgbClr val="000000"/>
                        </a:solidFill>
                        <a:latin typeface="Cambria Math" panose="02040503050406030204" pitchFamily="18" charset="0"/>
                      </a:rPr>
                      <m:t>𝑘𝑇</m:t>
                    </m:r>
                  </m:oMath>
                </a14:m>
                <a:r>
                  <a:rPr lang="en-US" dirty="0">
                    <a:solidFill>
                      <a:srgbClr val="000000"/>
                    </a:solidFill>
                  </a:rPr>
                  <a:t> in equilibrium, so</a:t>
                </a:r>
                <a14:m>
                  <m:oMath xmlns:m="http://schemas.openxmlformats.org/officeDocument/2006/math">
                    <m:r>
                      <a:rPr lang="en-US" i="1" dirty="0"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𝐿</m:t>
                            </m:r>
                          </m:e>
                          <m:sup>
                            <m:r>
                              <a:rPr lang="en-US" i="1">
                                <a:solidFill>
                                  <a:srgbClr val="000000"/>
                                </a:solidFill>
                                <a:latin typeface="Cambria Math" panose="02040503050406030204" pitchFamily="18" charset="0"/>
                                <a:ea typeface="Cambria Math" panose="02040503050406030204" pitchFamily="18" charset="0"/>
                              </a:rPr>
                              <m:t>3</m:t>
                            </m:r>
                          </m:sup>
                        </m:sSup>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b="0" i="1" smtClean="0">
                        <a:solidFill>
                          <a:srgbClr val="000000"/>
                        </a:solidFill>
                        <a:latin typeface="Cambria Math" panose="02040503050406030204" pitchFamily="18" charset="0"/>
                        <a:ea typeface="Cambria Math" panose="02040503050406030204" pitchFamily="18" charset="0"/>
                      </a:rPr>
                      <m:t>𝑘𝑇𝑑</m:t>
                    </m:r>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𝑑𝐸</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𝑑</m:t>
                    </m:r>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𝐸</m:t>
                            </m:r>
                          </m:num>
                          <m:den>
                            <m:r>
                              <a:rPr lang="en-US" b="0" i="1" smtClean="0">
                                <a:solidFill>
                                  <a:srgbClr val="000000"/>
                                </a:solidFill>
                                <a:latin typeface="Cambria Math" panose="02040503050406030204" pitchFamily="18" charset="0"/>
                                <a:ea typeface="Cambria Math" panose="02040503050406030204" pitchFamily="18" charset="0"/>
                              </a:rPr>
                              <m:t>𝑉</m:t>
                            </m:r>
                          </m:den>
                        </m:f>
                      </m:e>
                    </m:d>
                    <m:r>
                      <a:rPr lang="en-US" b="0" i="0" smtClean="0">
                        <a:solidFill>
                          <a:srgbClr val="000000"/>
                        </a:solidFill>
                        <a:latin typeface="Cambria Math" panose="02040503050406030204" pitchFamily="18" charset="0"/>
                        <a:ea typeface="Cambria Math" panose="02040503050406030204" pitchFamily="18" charset="0"/>
                      </a:rPr>
                      <m:t>.</m:t>
                    </m:r>
                  </m:oMath>
                </a14:m>
                <a:endParaRPr lang="en-US" b="0" dirty="0">
                  <a:solidFill>
                    <a:srgbClr val="000000"/>
                  </a:solidFill>
                  <a:ea typeface="Cambria Math" panose="02040503050406030204" pitchFamily="18" charset="0"/>
                </a:endParaRPr>
              </a:p>
              <a:p>
                <a:pPr marL="342900" indent="-342900" latinLnBrk="1" hangingPunct="0">
                  <a:buFont typeface="Arial" panose="020B0604020202020204" pitchFamily="34" charset="0"/>
                  <a:buChar char="•"/>
                </a:pPr>
                <a:r>
                  <a:rPr lang="en-US" b="0" dirty="0">
                    <a:solidFill>
                      <a:srgbClr val="000000"/>
                    </a:solidFill>
                    <a:ea typeface="Cambria Math" panose="02040503050406030204" pitchFamily="18" charset="0"/>
                  </a:rPr>
                  <a:t>If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𝑢</m:t>
                    </m:r>
                  </m:oMath>
                </a14:m>
                <a:r>
                  <a:rPr lang="en-US" b="0" dirty="0">
                    <a:solidFill>
                      <a:srgbClr val="000000"/>
                    </a:solidFill>
                    <a:ea typeface="Cambria Math" panose="02040503050406030204" pitchFamily="18" charset="0"/>
                  </a:rPr>
                  <a:t> denotes energy density: </a:t>
                </a:r>
                <a14:m>
                  <m:oMath xmlns:m="http://schemas.openxmlformats.org/officeDocument/2006/math">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𝜆</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oMath>
                </a14:m>
                <a:r>
                  <a:rPr lang="en-US" b="0" dirty="0">
                    <a:solidFill>
                      <a:srgbClr val="000000"/>
                    </a:solidFill>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r>
                          <a:rPr lang="en-US" b="0" i="1" smtClean="0">
                            <a:solidFill>
                              <a:srgbClr val="000000"/>
                            </a:solidFill>
                            <a:latin typeface="Cambria Math" panose="02040503050406030204" pitchFamily="18" charset="0"/>
                            <a:ea typeface="Cambria Math" panose="02040503050406030204" pitchFamily="18" charset="0"/>
                          </a:rPr>
                          <m:t>𝜆</m:t>
                        </m:r>
                      </m:den>
                    </m:f>
                  </m:oMath>
                </a14:m>
                <a:r>
                  <a:rPr lang="en-US" b="0" dirty="0">
                    <a:solidFill>
                      <a:srgbClr val="000000"/>
                    </a:solidFill>
                    <a:ea typeface="Cambria Math" panose="02040503050406030204" pitchFamily="18" charset="0"/>
                  </a:rPr>
                  <a:t>,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𝑑𝑢</m:t>
                        </m:r>
                      </m:num>
                      <m:den>
                        <m:r>
                          <a:rPr lang="en-US" b="0" i="1" smtClean="0">
                            <a:solidFill>
                              <a:srgbClr val="000000"/>
                            </a:solidFill>
                            <a:latin typeface="Cambria Math" panose="02040503050406030204" pitchFamily="18" charset="0"/>
                            <a:ea typeface="Cambria Math" panose="02040503050406030204" pitchFamily="18" charset="0"/>
                          </a:rPr>
                          <m:t>𝑑</m:t>
                        </m:r>
                        <m:r>
                          <a:rPr lang="en-US" b="0"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ea typeface="Cambria Math" panose="02040503050406030204" pitchFamily="18" charset="0"/>
                          </a:rPr>
                          <m:t>𝑑</m:t>
                        </m:r>
                        <m:r>
                          <a:rPr lang="en-US" i="1" smtClean="0">
                            <a:solidFill>
                              <a:srgbClr val="000000"/>
                            </a:solidFill>
                            <a:latin typeface="Cambria Math" panose="02040503050406030204" pitchFamily="18" charset="0"/>
                            <a:ea typeface="Cambria Math" panose="02040503050406030204" pitchFamily="18" charset="0"/>
                          </a:rPr>
                          <m:t>𝜈</m:t>
                        </m:r>
                      </m:den>
                    </m:f>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𝑘𝑇</m:t>
                        </m:r>
                      </m:num>
                      <m:den>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ea typeface="Cambria Math" panose="02040503050406030204" pitchFamily="18" charset="0"/>
                              </a:rPr>
                              <m:t>4</m:t>
                            </m:r>
                          </m:sup>
                        </m:sSup>
                      </m:den>
                    </m:f>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𝑐</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den>
                        </m:f>
                      </m:e>
                    </m:d>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𝑘𝑇</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8</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3</m:t>
                            </m:r>
                          </m:sup>
                        </m:sSup>
                      </m:den>
                    </m:f>
                  </m:oMath>
                </a14:m>
                <a:r>
                  <a:rPr lang="en-US" b="0" dirty="0">
                    <a:solidFill>
                      <a:srgbClr val="000000"/>
                    </a:solidFill>
                    <a:ea typeface="Cambria Math" panose="02040503050406030204" pitchFamily="18" charset="0"/>
                  </a:rPr>
                  <a:t>.</a:t>
                </a:r>
              </a:p>
              <a:p>
                <a:pPr marL="285750" indent="-285750" latinLnBrk="1" hangingPunct="0">
                  <a:buFont typeface="Arial" panose="020B0604020202020204" pitchFamily="34" charset="0"/>
                  <a:buChar char="•"/>
                </a:pPr>
                <a:r>
                  <a:rPr lang="en-US" dirty="0">
                    <a:solidFill>
                      <a:srgbClr val="000000"/>
                    </a:solidFill>
                  </a:rPr>
                  <a:t> Perpendicularly radiated power is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2</m:t>
                        </m:r>
                      </m:den>
                    </m:f>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𝑒𝑛𝑒𝑟𝑔𝑦</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𝑑𝑒𝑛𝑠𝑖𝑡𝑦</m:t>
                        </m:r>
                      </m:num>
                      <m:den>
                        <m:r>
                          <a:rPr lang="en-US" b="0" i="1" smtClean="0">
                            <a:solidFill>
                              <a:srgbClr val="000000"/>
                            </a:solidFill>
                            <a:latin typeface="Cambria Math" panose="02040503050406030204" pitchFamily="18" charset="0"/>
                          </a:rPr>
                          <m:t>𝑙𝑎𝑚𝑏𝑑𝑎</m:t>
                        </m:r>
                      </m:den>
                    </m:f>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𝑉𝑜𝑙</m:t>
                        </m:r>
                      </m:num>
                      <m:den>
                        <m:r>
                          <a:rPr lang="en-US" b="0" i="1" smtClean="0">
                            <a:solidFill>
                              <a:srgbClr val="000000"/>
                            </a:solidFill>
                            <a:latin typeface="Cambria Math" panose="02040503050406030204" pitchFamily="18" charset="0"/>
                            <a:ea typeface="Cambria Math" panose="02040503050406030204" pitchFamily="18" charset="0"/>
                          </a:rPr>
                          <m:t>𝑡𝑖𝑚𝑒</m:t>
                        </m:r>
                      </m:den>
                    </m:f>
                  </m:oMath>
                </a14:m>
                <a:r>
                  <a:rPr lang="en-US" dirty="0">
                    <a:solidFill>
                      <a:srgbClr val="000000"/>
                    </a:solidFill>
                  </a:rPr>
                  <a:t> or </a:t>
                </a:r>
                <a14:m>
                  <m:oMath xmlns:m="http://schemas.openxmlformats.org/officeDocument/2006/math">
                    <m:r>
                      <a:rPr lang="en-US" b="0" i="1" smtClean="0">
                        <a:solidFill>
                          <a:srgbClr val="000000"/>
                        </a:solidFill>
                        <a:latin typeface="Cambria Math" panose="02040503050406030204" pitchFamily="18" charset="0"/>
                      </a:rPr>
                      <m:t>𝑅</m:t>
                    </m:r>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f>
                      <m:fPr>
                        <m:ctrlPr>
                          <a:rPr lang="en-US"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𝐴𝑥</m:t>
                        </m:r>
                      </m:num>
                      <m:den>
                        <m:r>
                          <a:rPr lang="en-US" b="0" i="1" smtClean="0">
                            <a:solidFill>
                              <a:srgbClr val="000000"/>
                            </a:solidFill>
                            <a:latin typeface="Cambria Math" panose="02040503050406030204" pitchFamily="18" charset="0"/>
                            <a:ea typeface="Cambria Math" panose="02040503050406030204" pitchFamily="18" charset="0"/>
                          </a:rPr>
                          <m:t>𝑡</m:t>
                        </m:r>
                      </m:den>
                    </m:f>
                    <m:r>
                      <a:rPr lang="en-US" i="1" smtClean="0">
                        <a:solidFill>
                          <a:srgbClr val="000000"/>
                        </a:solidFill>
                        <a:latin typeface="Cambria Math" panose="02040503050406030204" pitchFamily="18" charset="0"/>
                        <a:ea typeface="Cambria Math" panose="02040503050406030204" pitchFamily="18" charset="0"/>
                      </a:rPr>
                      <m:t>&lt;</m:t>
                    </m:r>
                    <m:sSup>
                      <m:sSupPr>
                        <m:ctrlPr>
                          <a:rPr lang="en-US"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𝑐𝑜𝑠</m:t>
                        </m:r>
                      </m:e>
                      <m:sup>
                        <m:r>
                          <a:rPr lang="en-US" b="0" i="1" smtClean="0">
                            <a:solidFill>
                              <a:srgbClr val="000000"/>
                            </a:solidFill>
                            <a:latin typeface="Cambria Math" panose="02040503050406030204" pitchFamily="18" charset="0"/>
                            <a:ea typeface="Cambria Math" panose="02040503050406030204" pitchFamily="18" charset="0"/>
                          </a:rPr>
                          <m:t>2</m:t>
                        </m:r>
                      </m:sup>
                    </m:sSup>
                    <m:d>
                      <m:dPr>
                        <m:ctrlPr>
                          <a:rPr lang="en-US" b="0" i="1" smtClean="0">
                            <a:solidFill>
                              <a:srgbClr val="000000"/>
                            </a:solidFill>
                            <a:latin typeface="Cambria Math" panose="02040503050406030204" pitchFamily="18" charset="0"/>
                            <a:ea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𝜃</m:t>
                        </m:r>
                      </m:e>
                    </m:d>
                    <m:r>
                      <a:rPr lang="en-US" i="1"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t>
                </a:r>
              </a:p>
              <a:p>
                <a:pPr marL="285750" indent="-285750" latinLnBrk="1" hangingPunct="0">
                  <a:buFont typeface="Arial" panose="020B0604020202020204" pitchFamily="34" charset="0"/>
                  <a:buChar char="•"/>
                </a:pPr>
                <a:r>
                  <a:rPr lang="en-US" dirty="0">
                    <a:solidFill>
                      <a:srgbClr val="000000"/>
                    </a:solidFill>
                  </a:rPr>
                  <a:t>Factor of </a:t>
                </a:r>
                <a14:m>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2</m:t>
                        </m:r>
                      </m:den>
                    </m:f>
                  </m:oMath>
                </a14:m>
                <a:r>
                  <a:rPr lang="en-US" dirty="0">
                    <a:solidFill>
                      <a:srgbClr val="000000"/>
                    </a:solidFill>
                  </a:rPr>
                  <a:t> comes from half rad towards wall and half away </a:t>
                </a:r>
              </a:p>
              <a:p>
                <a:pPr marL="285750" indent="-285750" latinLnBrk="1" hangingPunct="0">
                  <a:buFont typeface="Arial" panose="020B0604020202020204" pitchFamily="34" charset="0"/>
                  <a:buChar char="•"/>
                </a:pPr>
                <a:r>
                  <a:rPr lang="en-US" dirty="0">
                    <a:solidFill>
                      <a:srgbClr val="000000"/>
                    </a:solidFill>
                  </a:rPr>
                  <a:t>Now </a:t>
                </a:r>
                <a14:m>
                  <m:oMath xmlns:m="http://schemas.openxmlformats.org/officeDocument/2006/math">
                    <m:r>
                      <a:rPr lang="en-US" b="0" i="1" smtClean="0">
                        <a:solidFill>
                          <a:srgbClr val="000000"/>
                        </a:solidFill>
                        <a:latin typeface="Cambria Math" panose="02040503050406030204" pitchFamily="18" charset="0"/>
                      </a:rPr>
                      <m:t>𝑥</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𝑐𝑡</m:t>
                    </m:r>
                  </m:oMath>
                </a14:m>
                <a:r>
                  <a:rPr lang="en-US" dirty="0">
                    <a:solidFill>
                      <a:srgbClr val="000000"/>
                    </a:solidFill>
                  </a:rPr>
                  <a:t>, so  </a:t>
                </a:r>
                <a14:m>
                  <m:oMath xmlns:m="http://schemas.openxmlformats.org/officeDocument/2006/math">
                    <m:r>
                      <a:rPr lang="en-US" i="1">
                        <a:solidFill>
                          <a:srgbClr val="000000"/>
                        </a:solidFill>
                        <a:latin typeface="Cambria Math" panose="02040503050406030204" pitchFamily="18" charset="0"/>
                      </a:rPr>
                      <m:t>𝑅</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𝐴𝑐</m:t>
                        </m:r>
                      </m:num>
                      <m:den>
                        <m:r>
                          <a:rPr lang="en-US" i="1">
                            <a:solidFill>
                              <a:srgbClr val="000000"/>
                            </a:solidFill>
                            <a:latin typeface="Cambria Math" panose="02040503050406030204" pitchFamily="18" charset="0"/>
                          </a:rPr>
                          <m:t>2</m:t>
                        </m:r>
                      </m:den>
                    </m:f>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𝑑𝑢</m:t>
                        </m:r>
                      </m:num>
                      <m:den>
                        <m:r>
                          <a:rPr lang="en-US" i="1">
                            <a:solidFill>
                              <a:srgbClr val="000000"/>
                            </a:solidFill>
                            <a:latin typeface="Cambria Math" panose="02040503050406030204" pitchFamily="18" charset="0"/>
                            <a:ea typeface="Cambria Math" panose="02040503050406030204" pitchFamily="18" charset="0"/>
                          </a:rPr>
                          <m:t>𝑑</m:t>
                        </m:r>
                        <m:r>
                          <a:rPr lang="en-US" i="1">
                            <a:solidFill>
                              <a:srgbClr val="000000"/>
                            </a:solidFill>
                            <a:latin typeface="Cambria Math" panose="02040503050406030204" pitchFamily="18" charset="0"/>
                            <a:ea typeface="Cambria Math" panose="02040503050406030204" pitchFamily="18" charset="0"/>
                          </a:rPr>
                          <m:t>𝜆</m:t>
                        </m:r>
                      </m:den>
                    </m:f>
                    <m:r>
                      <a:rPr lang="en-US" i="1">
                        <a:solidFill>
                          <a:srgbClr val="000000"/>
                        </a:solidFill>
                        <a:latin typeface="Cambria Math" panose="02040503050406030204" pitchFamily="18" charset="0"/>
                        <a:ea typeface="Cambria Math" panose="02040503050406030204" pitchFamily="18" charset="0"/>
                      </a:rPr>
                      <m:t>&lt;</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𝑐𝑜𝑠</m:t>
                        </m:r>
                      </m:e>
                      <m:sup>
                        <m:r>
                          <a:rPr lang="en-US" i="1">
                            <a:solidFill>
                              <a:srgbClr val="000000"/>
                            </a:solidFill>
                            <a:latin typeface="Cambria Math" panose="02040503050406030204" pitchFamily="18" charset="0"/>
                            <a:ea typeface="Cambria Math" panose="02040503050406030204" pitchFamily="18" charset="0"/>
                          </a:rPr>
                          <m:t>2</m:t>
                        </m:r>
                      </m:sup>
                    </m:sSup>
                    <m:d>
                      <m:dPr>
                        <m:ctrlPr>
                          <a:rPr lang="en-US" i="1">
                            <a:solidFill>
                              <a:srgbClr val="000000"/>
                            </a:solidFill>
                            <a:latin typeface="Cambria Math" panose="02040503050406030204" pitchFamily="18" charset="0"/>
                            <a:ea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m:rPr>
                        <m:nor/>
                      </m:rPr>
                      <a:rPr lang="en-US" b="0" i="0" smtClean="0">
                        <a:solidFill>
                          <a:srgbClr val="000000"/>
                        </a:solidFill>
                        <a:latin typeface="Cambria Math" panose="02040503050406030204" pitchFamily="18" charset="0"/>
                        <a:ea typeface="Cambria Math" panose="02040503050406030204" pitchFamily="18" charset="0"/>
                      </a:rPr>
                      <m:t>&gt;</m:t>
                    </m:r>
                  </m:oMath>
                </a14:m>
                <a:r>
                  <a:rPr lang="en-US" dirty="0">
                    <a:solidFill>
                      <a:srgbClr val="000000"/>
                    </a:solidFill>
                  </a:rPr>
                  <a:t> and </a:t>
                </a:r>
                <a14:m>
                  <m:oMath xmlns:m="http://schemas.openxmlformats.org/officeDocument/2006/math">
                    <m:f>
                      <m:fPr>
                        <m:ctrlPr>
                          <a:rPr lang="en-US"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𝑐𝑘𝑇</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rPr>
                              <m:t>4</m:t>
                            </m:r>
                          </m:sup>
                        </m:sSup>
                      </m:den>
                    </m:f>
                  </m:oMath>
                </a14:m>
                <a:r>
                  <a:rPr lang="en-US" dirty="0">
                    <a:solidFill>
                      <a:srgbClr val="000000"/>
                    </a:solidFill>
                  </a:rPr>
                  <a:t>.</a:t>
                </a:r>
              </a:p>
              <a:p>
                <a:pPr marL="285750" indent="-285750" latinLnBrk="1" hangingPunct="0">
                  <a:buFont typeface="Arial" panose="020B0604020202020204" pitchFamily="34" charset="0"/>
                  <a:buChar char="•"/>
                </a:pPr>
                <a:r>
                  <a:rPr lang="en-US" dirty="0">
                    <a:solidFill>
                      <a:srgbClr val="000000"/>
                    </a:solidFill>
                  </a:rPr>
                  <a:t>Using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𝜈</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𝑐</m:t>
                        </m:r>
                      </m:num>
                      <m:den>
                        <m:r>
                          <a:rPr lang="en-US" i="1">
                            <a:solidFill>
                              <a:srgbClr val="000000"/>
                            </a:solidFill>
                            <a:latin typeface="Cambria Math" panose="02040503050406030204" pitchFamily="18" charset="0"/>
                            <a:ea typeface="Cambria Math" panose="02040503050406030204" pitchFamily="18" charset="0"/>
                          </a:rPr>
                          <m:t>𝜆</m:t>
                        </m:r>
                      </m:den>
                    </m:f>
                  </m:oMath>
                </a14:m>
                <a:r>
                  <a:rPr lang="en-US" dirty="0">
                    <a:solidFill>
                      <a:srgbClr val="000000"/>
                    </a:solidFill>
                  </a:rPr>
                  <a:t> and applying chain rule, </a:t>
                </a:r>
                <a14:m>
                  <m:oMath xmlns:m="http://schemas.openxmlformats.org/officeDocument/2006/math">
                    <m:r>
                      <m:rPr>
                        <m:sty m:val="p"/>
                      </m:rPr>
                      <a:rPr lang="en-US" b="0" i="0" smtClean="0">
                        <a:solidFill>
                          <a:srgbClr val="000000"/>
                        </a:solidFill>
                        <a:latin typeface="Cambria Math" panose="02040503050406030204" pitchFamily="18" charset="0"/>
                      </a:rPr>
                      <m:t>B</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𝜈</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0"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𝑅</m:t>
                        </m:r>
                      </m:num>
                      <m:den>
                        <m:r>
                          <a:rPr lang="en-US" b="0" i="1" smtClean="0">
                            <a:solidFill>
                              <a:srgbClr val="000000"/>
                            </a:solidFill>
                            <a:latin typeface="Cambria Math" panose="02040503050406030204" pitchFamily="18" charset="0"/>
                          </a:rPr>
                          <m:t>𝐴</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𝜈</m:t>
                            </m:r>
                          </m:e>
                          <m:sup>
                            <m:r>
                              <a:rPr lang="en-US" b="0" i="1" smtClean="0">
                                <a:solidFill>
                                  <a:srgbClr val="000000"/>
                                </a:solidFill>
                                <a:latin typeface="Cambria Math" panose="02040503050406030204" pitchFamily="18" charset="0"/>
                                <a:ea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𝑘𝑇</m:t>
                        </m:r>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By contrast, Planck’s distribution is </a:t>
                </a:r>
                <a14:m>
                  <m:oMath xmlns:m="http://schemas.openxmlformats.org/officeDocument/2006/math">
                    <m:r>
                      <a:rPr lang="en-US" b="0" i="1" smtClean="0">
                        <a:solidFill>
                          <a:srgbClr val="000000"/>
                        </a:solidFill>
                        <a:latin typeface="Cambria Math" panose="02040503050406030204" pitchFamily="18" charset="0"/>
                      </a:rPr>
                      <m:t>𝐼</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𝑇</m:t>
                        </m:r>
                      </m:e>
                    </m:d>
                    <m:r>
                      <a:rPr lang="en-US" b="0" i="1" smtClean="0">
                        <a:solidFill>
                          <a:srgbClr val="000000"/>
                        </a:solidFill>
                        <a:latin typeface="Cambria Math" panose="02040503050406030204" pitchFamily="18" charset="0"/>
                        <a:ea typeface="Cambria Math" panose="02040503050406030204" pitchFamily="18" charset="0"/>
                      </a:rPr>
                      <m:t>= </m:t>
                    </m:r>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h</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𝑐</m:t>
                            </m:r>
                          </m:e>
                          <m:sup>
                            <m:r>
                              <a:rPr lang="en-US" b="0" i="1" smtClean="0">
                                <a:solidFill>
                                  <a:srgbClr val="000000"/>
                                </a:solidFill>
                                <a:latin typeface="Cambria Math" panose="02040503050406030204" pitchFamily="18" charset="0"/>
                                <a:ea typeface="Cambria Math" panose="02040503050406030204" pitchFamily="18" charset="0"/>
                              </a:rPr>
                              <m:t>2</m:t>
                            </m:r>
                          </m:sup>
                        </m:sSup>
                      </m:num>
                      <m:den>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𝜆</m:t>
                            </m:r>
                          </m:e>
                          <m:sup>
                            <m:r>
                              <a:rPr lang="en-US" b="0" i="1" smtClean="0">
                                <a:solidFill>
                                  <a:srgbClr val="000000"/>
                                </a:solidFill>
                                <a:latin typeface="Cambria Math" panose="02040503050406030204" pitchFamily="18" charset="0"/>
                                <a:ea typeface="Cambria Math" panose="02040503050406030204" pitchFamily="18" charset="0"/>
                              </a:rPr>
                              <m:t>5</m:t>
                            </m:r>
                          </m:sup>
                        </m:sSup>
                      </m:den>
                    </m:f>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m:t>
                        </m:r>
                        <m:func>
                          <m:funcPr>
                            <m:ctrlPr>
                              <a:rPr lang="en-US" b="0" i="1" smtClean="0">
                                <a:solidFill>
                                  <a:srgbClr val="000000"/>
                                </a:solidFill>
                                <a:latin typeface="Cambria Math" panose="02040503050406030204" pitchFamily="18" charset="0"/>
                                <a:ea typeface="Cambria Math" panose="02040503050406030204" pitchFamily="18" charset="0"/>
                              </a:rPr>
                            </m:ctrlPr>
                          </m:funcPr>
                          <m:fName>
                            <m:r>
                              <m:rPr>
                                <m:sty m:val="p"/>
                              </m:rPr>
                              <a:rPr lang="en-US" b="0" i="0" smtClean="0">
                                <a:solidFill>
                                  <a:srgbClr val="000000"/>
                                </a:solidFill>
                                <a:latin typeface="Cambria Math" panose="02040503050406030204" pitchFamily="18" charset="0"/>
                                <a:ea typeface="Cambria Math" panose="02040503050406030204" pitchFamily="18" charset="0"/>
                              </a:rPr>
                              <m:t>exp</m:t>
                            </m:r>
                          </m:fName>
                          <m:e>
                            <m:d>
                              <m:dPr>
                                <m:ctrlPr>
                                  <a:rPr lang="en-US" b="0" i="1" smtClean="0">
                                    <a:solidFill>
                                      <a:srgbClr val="000000"/>
                                    </a:solidFill>
                                    <a:latin typeface="Cambria Math" panose="02040503050406030204" pitchFamily="18" charset="0"/>
                                    <a:ea typeface="Cambria Math" panose="02040503050406030204" pitchFamily="18" charset="0"/>
                                  </a:rPr>
                                </m:ctrlPr>
                              </m:dPr>
                              <m:e>
                                <m:f>
                                  <m:fPr>
                                    <m:ctrlPr>
                                      <a:rPr lang="en-US" b="0" i="1" smtClean="0">
                                        <a:solidFill>
                                          <a:srgbClr val="000000"/>
                                        </a:solidFill>
                                        <a:latin typeface="Cambria Math" panose="02040503050406030204" pitchFamily="18" charset="0"/>
                                        <a:ea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h𝑐</m:t>
                                    </m:r>
                                  </m:num>
                                  <m:den>
                                    <m:r>
                                      <a:rPr lang="en-US" b="0" i="1" smtClean="0">
                                        <a:solidFill>
                                          <a:srgbClr val="000000"/>
                                        </a:solidFill>
                                        <a:latin typeface="Cambria Math" panose="02040503050406030204" pitchFamily="18" charset="0"/>
                                        <a:ea typeface="Cambria Math" panose="02040503050406030204" pitchFamily="18" charset="0"/>
                                      </a:rPr>
                                      <m:t>𝜆</m:t>
                                    </m:r>
                                    <m:r>
                                      <a:rPr lang="en-US" b="0" i="1" smtClean="0">
                                        <a:solidFill>
                                          <a:srgbClr val="000000"/>
                                        </a:solidFill>
                                        <a:latin typeface="Cambria Math" panose="02040503050406030204" pitchFamily="18" charset="0"/>
                                        <a:ea typeface="Cambria Math" panose="02040503050406030204" pitchFamily="18" charset="0"/>
                                      </a:rPr>
                                      <m:t>𝑘𝑇</m:t>
                                    </m:r>
                                  </m:den>
                                </m:f>
                              </m:e>
                            </m:d>
                          </m:e>
                        </m:func>
                        <m:r>
                          <a:rPr lang="en-US" b="0" i="1" smtClean="0">
                            <a:solidFill>
                              <a:srgbClr val="000000"/>
                            </a:solidFill>
                            <a:latin typeface="Cambria Math" panose="02040503050406030204" pitchFamily="18" charset="0"/>
                            <a:ea typeface="Cambria Math" panose="02040503050406030204" pitchFamily="18" charset="0"/>
                          </a:rPr>
                          <m:t>−1)</m:t>
                        </m:r>
                      </m:e>
                      <m:sup>
                        <m:r>
                          <a:rPr lang="en-US" b="0" i="1" smtClean="0">
                            <a:solidFill>
                              <a:srgbClr val="000000"/>
                            </a:solidFill>
                            <a:latin typeface="Cambria Math" panose="02040503050406030204" pitchFamily="18" charset="0"/>
                            <a:ea typeface="Cambria Math" panose="02040503050406030204" pitchFamily="18" charset="0"/>
                          </a:rPr>
                          <m:t>−1</m:t>
                        </m:r>
                      </m:sup>
                    </m:sSup>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𝐵</m:t>
                    </m:r>
                    <m:d>
                      <m:dPr>
                        <m:ctrlPr>
                          <a:rPr lang="en-US" sz="2000" b="0" i="1" smtClean="0">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𝜈</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𝑇</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h</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𝜈</m:t>
                            </m:r>
                          </m:e>
                          <m:sup>
                            <m:r>
                              <a:rPr lang="en-US" sz="2000" b="0" i="1" smtClean="0">
                                <a:solidFill>
                                  <a:srgbClr val="000000"/>
                                </a:solidFill>
                                <a:latin typeface="Cambria Math" panose="02040503050406030204" pitchFamily="18" charset="0"/>
                                <a:ea typeface="Cambria Math" panose="02040503050406030204" pitchFamily="18" charset="0"/>
                              </a:rPr>
                              <m:t>3</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𝑐</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𝜈</m:t>
                                    </m:r>
                                  </m:num>
                                  <m:den>
                                    <m:r>
                                      <a:rPr lang="en-US" sz="2000" b="0" i="1" smtClean="0">
                                        <a:solidFill>
                                          <a:srgbClr val="000000"/>
                                        </a:solidFill>
                                        <a:latin typeface="Cambria Math" panose="02040503050406030204" pitchFamily="18" charset="0"/>
                                        <a:ea typeface="Cambria Math" panose="02040503050406030204" pitchFamily="18" charset="0"/>
                                      </a:rPr>
                                      <m:t>𝑘𝑇</m:t>
                                    </m:r>
                                  </m:den>
                                </m:f>
                              </m:e>
                            </m:d>
                          </m:e>
                        </m:func>
                        <m:r>
                          <a:rPr lang="en-US" sz="2000" b="0" i="1" smtClean="0">
                            <a:solidFill>
                              <a:srgbClr val="000000"/>
                            </a:solidFill>
                            <a:latin typeface="Cambria Math" panose="02040503050406030204" pitchFamily="18" charset="0"/>
                            <a:ea typeface="Cambria Math" panose="02040503050406030204" pitchFamily="18" charset="0"/>
                          </a:rPr>
                          <m:t>−1)</m:t>
                        </m:r>
                      </m:e>
                      <m:sup>
                        <m:r>
                          <a:rPr lang="en-US" sz="2000" b="0" i="1" smtClean="0">
                            <a:solidFill>
                              <a:srgbClr val="000000"/>
                            </a:solidFill>
                            <a:latin typeface="Cambria Math" panose="02040503050406030204" pitchFamily="18" charset="0"/>
                            <a:ea typeface="Cambria Math" panose="02040503050406030204" pitchFamily="18" charset="0"/>
                          </a:rPr>
                          <m:t>−1</m:t>
                        </m:r>
                      </m:sup>
                    </m:sSup>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a:p>
                <a:pPr marL="342900" indent="-342900" latinLnBrk="1" hangingPunct="0">
                  <a:buFont typeface="Arial" panose="020B0604020202020204" pitchFamily="34" charset="0"/>
                  <a:buChar char="•"/>
                </a:pPr>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5655" y="1095153"/>
                <a:ext cx="11740402" cy="5305260"/>
              </a:xfrm>
              <a:prstGeom prst="rect">
                <a:avLst/>
              </a:prstGeom>
              <a:blipFill>
                <a:blip r:embed="rId3"/>
                <a:stretch>
                  <a:fillRect l="-757" b="-47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1558429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6100751"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6100751" cy="3910555"/>
              </a:xfrm>
              <a:prstGeom prst="rect">
                <a:avLst/>
              </a:prstGeom>
              <a:blipFill>
                <a:blip r:embed="rId3"/>
                <a:stretch>
                  <a:fillRect l="-622" t="-64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4380108-937C-05BE-FDC9-71BBBC875287}"/>
              </a:ext>
            </a:extLst>
          </p:cNvPr>
          <p:cNvGrpSpPr/>
          <p:nvPr/>
        </p:nvGrpSpPr>
        <p:grpSpPr>
          <a:xfrm>
            <a:off x="7392035" y="1493241"/>
            <a:ext cx="4179934" cy="1524237"/>
            <a:chOff x="7392035" y="1493241"/>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8623536" y="19760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8623533" y="2678813"/>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7785148" y="1975848"/>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248793" y="16035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7857296" y="2712678"/>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0970893" y="19801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0970890" y="2682866"/>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145205" y="1979901"/>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0596150" y="160759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228239" y="2596987"/>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9722277" y="214948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9722277" y="2149486"/>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8677169" y="1799875"/>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8677169" y="1799875"/>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7772448" y="1493241"/>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7772448" y="1493241"/>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8658242" y="2149537"/>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8658242" y="2149537"/>
                  <a:ext cx="1182903"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0431781" y="1515887"/>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0431781" y="1515887"/>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0962369" y="217273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0962369" y="2172731"/>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7392035" y="217378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7392035" y="2173786"/>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30523" y="999088"/>
                <a:ext cx="4798755" cy="4798200"/>
              </a:xfrm>
              <a:prstGeom prst="rect">
                <a:avLst/>
              </a:prstGeom>
              <a:noFill/>
            </p:spPr>
            <p:txBody>
              <a:bodyPr wrap="square" rtlCol="0">
                <a:noAutofit/>
              </a:bodyPr>
              <a:lstStyle/>
              <a:p>
                <a:pPr marL="285750" indent="-285750">
                  <a:buFont typeface="Arial" panose="020B0604020202020204" pitchFamily="34" charset="0"/>
                  <a:buChar char="•"/>
                </a:pPr>
                <a:r>
                  <a:rPr lang="en-US" sz="2000" dirty="0"/>
                  <a:t>Power transfer (A)</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Power transfer (B)</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num>
                      <m:den>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den>
                        </m:f>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oMath>
                </a14:m>
                <a:endParaRPr lang="en-US" sz="2000" dirty="0"/>
              </a:p>
              <a:p>
                <a:pPr marL="742950" lvl="1" indent="-285750">
                  <a:buFont typeface="Arial" panose="020B0604020202020204" pitchFamily="34" charset="0"/>
                  <a:buChar char="•"/>
                </a:pPr>
                <a:r>
                  <a:rPr lang="en-US" sz="2000" dirty="0"/>
                  <a:t>Max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f>
                      <m:fPr>
                        <m:ctrlPr>
                          <a:rPr lang="en-US" sz="2000" b="0" i="1" smtClean="0">
                            <a:latin typeface="Cambria Math" panose="02040503050406030204" pitchFamily="18" charset="0"/>
                          </a:rPr>
                        </m:ctrlPr>
                      </m:fPr>
                      <m:num>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num>
                      <m:den>
                        <m:r>
                          <a:rPr lang="en-US" sz="2000" b="0" i="1" smtClean="0">
                            <a:latin typeface="Cambria Math" panose="02040503050406030204" pitchFamily="18" charset="0"/>
                          </a:rPr>
                          <m:t>1+</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e>
                            </m:d>
                            <m:r>
                              <a:rPr lang="en-US" sz="2000" b="0" i="1" smtClean="0">
                                <a:latin typeface="Cambria Math" panose="02040503050406030204" pitchFamily="18" charset="0"/>
                                <a:ea typeface="Cambria Math" panose="02040503050406030204" pitchFamily="18" charset="0"/>
                              </a:rPr>
                              <m:t>]</m:t>
                            </m:r>
                          </m:den>
                        </m:f>
                      </m:den>
                    </m:f>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large: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den>
                    </m:f>
                    <m:r>
                      <a:rPr lang="en-US" sz="2000" i="1">
                        <a:latin typeface="Cambria Math" panose="02040503050406030204" pitchFamily="18" charset="0"/>
                      </a:rPr>
                      <m:t>=</m:t>
                    </m:r>
                    <m:r>
                      <a:rPr lang="en-US" sz="2000" i="1">
                        <a:latin typeface="Cambria Math" panose="02040503050406030204" pitchFamily="18" charset="0"/>
                      </a:rPr>
                      <m:t>𝐵</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𝐶</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den>
                    </m:f>
                  </m:oMath>
                </a14:m>
                <a:r>
                  <a:rPr lang="en-US" sz="2000" dirty="0"/>
                  <a:t>, large: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f>
                      <m:fPr>
                        <m:ctrlPr>
                          <a:rPr lang="en-US" sz="2000" i="1">
                            <a:latin typeface="Cambria Math" panose="02040503050406030204" pitchFamily="18" charset="0"/>
                          </a:rPr>
                        </m:ctrlPr>
                      </m:fPr>
                      <m:num>
                        <m:r>
                          <a:rPr lang="en-US" sz="2000" i="1">
                            <a:latin typeface="Cambria Math" panose="02040503050406030204" pitchFamily="18" charset="0"/>
                          </a:rPr>
                          <m:t>1+</m:t>
                        </m:r>
                        <m:r>
                          <a:rPr lang="en-US" sz="2000" i="1">
                            <a:latin typeface="Cambria Math" panose="02040503050406030204" pitchFamily="18" charset="0"/>
                          </a:rPr>
                          <m:t>𝑗</m:t>
                        </m:r>
                      </m:num>
                      <m:den>
                        <m:r>
                          <a:rPr lang="en-US" sz="2000" i="1">
                            <a:latin typeface="Cambria Math" panose="02040503050406030204" pitchFamily="18" charset="0"/>
                          </a:rPr>
                          <m:t>2</m:t>
                        </m:r>
                      </m:den>
                    </m:f>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r>
                      <a:rPr lang="en-US" sz="2000" i="1">
                        <a:latin typeface="Cambria Math" panose="02040503050406030204" pitchFamily="18" charset="0"/>
                      </a:rPr>
                      <m:t>𝐵</m:t>
                    </m:r>
                    <m:r>
                      <a:rPr lang="en-US" sz="2000" i="1">
                        <a:latin typeface="Cambria Math" panose="02040503050406030204" pitchFamily="18" charset="0"/>
                        <a:ea typeface="Cambria Math" panose="02040503050406030204" pitchFamily="18" charset="0"/>
                      </a:rPr>
                      <m:t>∠45</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small: Let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𝐶</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𝐵</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den>
                    </m:f>
                  </m:oMath>
                </a14:m>
                <a:endParaRPr lang="en-US" sz="2000"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30523" y="999088"/>
                <a:ext cx="4798755" cy="4798200"/>
              </a:xfrm>
              <a:prstGeom prst="rect">
                <a:avLst/>
              </a:prstGeom>
              <a:blipFill>
                <a:blip r:embed="rId3"/>
                <a:stretch>
                  <a:fillRect l="-792" t="-792" b="-14776"/>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A87D7D6B-1E92-70D9-6D3E-272B1B253904}"/>
              </a:ext>
            </a:extLst>
          </p:cNvPr>
          <p:cNvGrpSpPr/>
          <p:nvPr/>
        </p:nvGrpSpPr>
        <p:grpSpPr>
          <a:xfrm>
            <a:off x="9517459" y="2153859"/>
            <a:ext cx="2627933" cy="1528839"/>
            <a:chOff x="9517459" y="215385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39103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39102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9105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37421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9827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1007646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1007646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476488" y="277987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476488" y="277987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5174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5174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937947" y="226876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732617" y="215385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732617" y="215385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632134" y="302885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3869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386982" y="230645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83E82160-6B35-5911-CE27-C011750F6024}"/>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9015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737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859966" y="2124399"/>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C</a:t>
                </a: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den>
                    </m:f>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den>
                        </m:f>
                      </m:den>
                    </m:f>
                  </m:oMath>
                </a14:m>
                <a:endParaRPr lang="en-US" sz="2000" dirty="0"/>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voltage amplifiers, we want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oMath>
                </a14:m>
                <a:endParaRPr lang="en-US" sz="2000" dirty="0"/>
              </a:p>
              <a:p>
                <a:pPr marL="342900" indent="-342900">
                  <a:buFont typeface="Arial" panose="020B0604020202020204" pitchFamily="34" charset="0"/>
                  <a:buChar char="•"/>
                </a:pPr>
                <a:r>
                  <a:rPr lang="en-US" sz="2000" dirty="0"/>
                  <a:t>For current amplifiers, we want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oMath>
                </a14:m>
                <a:endParaRPr lang="en-US" sz="2000"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859966" y="2124399"/>
                <a:ext cx="4798759" cy="2396478"/>
              </a:xfrm>
              <a:prstGeom prst="rect">
                <a:avLst/>
              </a:prstGeom>
              <a:blipFill>
                <a:blip r:embed="rId13"/>
                <a:stretch>
                  <a:fillRect l="-1055" t="-157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034635" y="1606092"/>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sz="2000" dirty="0"/>
                  <a:t>Equivalent circuit on right</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den>
                        </m:f>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den>
                    </m:f>
                  </m:oMath>
                </a14:m>
                <a:endParaRPr lang="en-US" sz="2000" dirty="0"/>
              </a:p>
              <a:p>
                <a:endParaRPr lang="en-US" sz="2000" dirty="0"/>
              </a:p>
              <a:p>
                <a:pPr marL="342900" indent="-342900">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oMath>
                </a14:m>
                <a:r>
                  <a:rPr lang="en-US" sz="2000" dirty="0"/>
                  <a:t> low: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b="0" i="1" smtClean="0">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B</m:t>
                    </m:r>
                  </m:oMath>
                </a14:m>
                <a:endParaRPr lang="en-US" sz="2000" b="0" dirty="0"/>
              </a:p>
              <a:p>
                <a:pPr marL="342900" indent="-342900">
                  <a:buFont typeface="+mj-lt"/>
                  <a:buAutoNum type="arabicPeriod"/>
                </a:pPr>
                <a:r>
                  <a:rPr lang="en-US" sz="2000" dirty="0"/>
                  <a:t>For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r>
                  <a:rPr lang="en-US" sz="2000" dirty="0"/>
                  <a:t>,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𝐵</m:t>
                        </m:r>
                      </m:num>
                      <m:den>
                        <m:r>
                          <a:rPr lang="en-US" sz="2000" b="0" i="1" smtClean="0">
                            <a:latin typeface="Cambria Math" panose="02040503050406030204" pitchFamily="18" charset="0"/>
                          </a:rPr>
                          <m:t>1+</m:t>
                        </m:r>
                        <m:r>
                          <a:rPr lang="en-US" sz="2000" b="0" i="1" smtClean="0">
                            <a:latin typeface="Cambria Math" panose="02040503050406030204" pitchFamily="18" charset="0"/>
                          </a:rPr>
                          <m:t>𝑗</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e>
                        </m:rad>
                      </m:num>
                      <m:den>
                        <m:r>
                          <a:rPr lang="en-US" sz="2000" b="0" i="1" smtClean="0">
                            <a:latin typeface="Cambria Math" panose="02040503050406030204" pitchFamily="18" charset="0"/>
                          </a:rPr>
                          <m:t>2</m:t>
                        </m:r>
                      </m:den>
                    </m:f>
                    <m:r>
                      <a:rPr lang="en-US" sz="2000" b="0" i="1" smtClean="0">
                        <a:latin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∠−45</m:t>
                    </m:r>
                  </m:oMath>
                </a14:m>
                <a:endParaRPr lang="en-US" sz="2000" dirty="0"/>
              </a:p>
              <a:p>
                <a:pPr marL="342900" indent="-342900">
                  <a:buFont typeface="+mj-lt"/>
                  <a:buAutoNum type="arabicPeriod"/>
                </a:pP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a:t> high: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den>
                    </m:f>
                    <m:r>
                      <a:rPr lang="en-US" sz="2000" i="1">
                        <a:latin typeface="Cambria Math" panose="02040503050406030204" pitchFamily="18" charset="0"/>
                      </a:rPr>
                      <m:t>=</m:t>
                    </m:r>
                    <m:f>
                      <m:fPr>
                        <m:ctrlPr>
                          <a:rPr lang="en-US" sz="2000" i="1" smtClean="0">
                            <a:latin typeface="Cambria Math" panose="02040503050406030204" pitchFamily="18" charset="0"/>
                          </a:rPr>
                        </m:ctrlPr>
                      </m:fPr>
                      <m:num>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en>
                        </m:f>
                      </m:num>
                      <m:den>
                        <m:r>
                          <a:rPr lang="en-US" sz="2000" b="0" i="1" smtClean="0">
                            <a:latin typeface="Cambria Math" panose="02040503050406030204" pitchFamily="18" charset="0"/>
                          </a:rPr>
                          <m:t>𝑗</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𝜔</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den>
                        </m:f>
                      </m:den>
                    </m:f>
                    <m:r>
                      <a:rPr lang="en-US" sz="2000" b="0" i="1" smtClean="0">
                        <a:latin typeface="Cambria Math" panose="02040503050406030204" pitchFamily="18" charset="0"/>
                      </a:rPr>
                      <m:t>=</m:t>
                    </m:r>
                    <m:r>
                      <a:rPr lang="en-US" sz="2000" i="1">
                        <a:latin typeface="Cambria Math" panose="02040503050406030204" pitchFamily="18" charset="0"/>
                      </a:rPr>
                      <m:t>𝐵</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num>
                      <m:den>
                        <m:r>
                          <a:rPr lang="en-US" sz="2000" i="1" smtClean="0">
                            <a:latin typeface="Cambria Math" panose="02040503050406030204" pitchFamily="18" charset="0"/>
                            <a:ea typeface="Cambria Math" panose="02040503050406030204" pitchFamily="18" charset="0"/>
                          </a:rPr>
                          <m:t>𝜔</m:t>
                        </m:r>
                      </m:den>
                    </m:f>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90</m:t>
                    </m:r>
                  </m:oMath>
                </a14:m>
                <a:endParaRPr lang="en-US" sz="2000"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034635" y="1606092"/>
                <a:ext cx="7868203" cy="4798200"/>
              </a:xfrm>
              <a:prstGeom prst="rect">
                <a:avLst/>
              </a:prstGeom>
              <a:blipFill>
                <a:blip r:embed="rId3"/>
                <a:stretch>
                  <a:fillRect l="-806" t="-79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4" name="Group 3">
            <a:extLst>
              <a:ext uri="{FF2B5EF4-FFF2-40B4-BE49-F238E27FC236}">
                <a16:creationId xmlns:a16="http://schemas.microsoft.com/office/drawing/2014/main" id="{20F63434-650E-8A73-D344-0F033225C0A6}"/>
              </a:ext>
            </a:extLst>
          </p:cNvPr>
          <p:cNvGrpSpPr/>
          <p:nvPr/>
        </p:nvGrpSpPr>
        <p:grpSpPr>
          <a:xfrm>
            <a:off x="8002055" y="1285921"/>
            <a:ext cx="4075208" cy="2204739"/>
            <a:chOff x="8002055" y="1285921"/>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0914" y="2979175"/>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0914" y="2979175"/>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18014" y="1396009"/>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3613" y="1772301"/>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76795" y="3187670"/>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3481" y="1770153"/>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58823" y="1285921"/>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58823" y="1285921"/>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77259" y="1994486"/>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4454" y="17683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398254" y="2502269"/>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49459" y="2408423"/>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2055" y="1884848"/>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2055" y="1884848"/>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898442" y="17651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4634" y="1951520"/>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4634" y="1951520"/>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0791" y="2468526"/>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2478" y="1376804"/>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197701" y="1738958"/>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29443" y="3168615"/>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69620" y="1755651"/>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68513" y="1295442"/>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68513" y="1295442"/>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29907" y="1975431"/>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27102" y="174929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0902" y="2483214"/>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3547" y="2375080"/>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69007" y="1937233"/>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69007" y="1937233"/>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2514" y="17461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35826" y="2118205"/>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35826" y="2118205"/>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4863" y="2449471"/>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𝐴</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0"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𝐾</m:t>
                    </m:r>
                  </m:oMath>
                </a14:m>
                <a:endParaRPr lang="en-US" sz="2000" dirty="0"/>
              </a:p>
              <a:p>
                <a:pPr marL="285750" indent="-285750">
                  <a:buFont typeface="Arial" panose="020B0604020202020204" pitchFamily="34" charset="0"/>
                  <a:buChar char="•"/>
                </a:pPr>
                <a:r>
                  <a:rPr lang="en-US" sz="2000" dirty="0"/>
                  <a:t>No feedback (</a:t>
                </a: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=0</m:t>
                    </m:r>
                  </m:oMath>
                </a14:m>
                <a:r>
                  <a:rPr lang="en-US" sz="2000" b="0" dirty="0"/>
                  <a: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endParaRPr lang="en-US" sz="2000" b="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 1+</m:t>
                    </m:r>
                    <m:r>
                      <a:rPr lang="en-US" sz="2000" b="0" i="1" smtClean="0">
                        <a:latin typeface="Cambria Math" panose="02040503050406030204" pitchFamily="18" charset="0"/>
                      </a:rPr>
                      <m:t>𝐴𝐵</m:t>
                    </m:r>
                    <m:r>
                      <a:rPr lang="en-US" sz="2000" b="0" i="1" smtClean="0">
                        <a:latin typeface="Cambria Math" panose="02040503050406030204" pitchFamily="18" charset="0"/>
                      </a:rPr>
                      <m:t>&lt;1</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=−1</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oMath>
                </a14:m>
                <a:endParaRPr lang="en-US" sz="2000" b="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0</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𝐵</m:t>
                        </m:r>
                      </m:den>
                    </m:f>
                  </m:oMath>
                </a14:m>
                <a:endParaRPr lang="en-US" sz="2000" b="0" dirty="0"/>
              </a:p>
              <a:p>
                <a:pPr marL="285750" indent="-285750">
                  <a:buFont typeface="Arial" panose="020B0604020202020204" pitchFamily="34" charset="0"/>
                  <a:buChar char="•"/>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r>
                  <a:rPr lang="en-US" sz="2000" b="0" dirty="0"/>
                  <a:t> measures stability</a:t>
                </a:r>
              </a:p>
              <a:p>
                <a:pPr marL="285750" indent="-285750">
                  <a:buFont typeface="Arial" panose="020B0604020202020204" pitchFamily="34" charset="0"/>
                  <a:buChar char="•"/>
                </a:pPr>
                <a:r>
                  <a:rPr lang="en-US" sz="2000" dirty="0"/>
                  <a:t>If forward gain is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𝜏</m:t>
                            </m:r>
                          </m:e>
                          <m:sub>
                            <m:r>
                              <a:rPr lang="en-US" sz="2000" b="0" i="1" smtClean="0">
                                <a:latin typeface="Cambria Math" panose="02040503050406030204" pitchFamily="18" charset="0"/>
                                <a:ea typeface="Cambria Math" panose="02040503050406030204" pitchFamily="18" charset="0"/>
                              </a:rPr>
                              <m:t>1</m:t>
                            </m:r>
                          </m:sub>
                        </m:sSub>
                      </m:den>
                    </m:f>
                  </m:oMath>
                </a14:m>
                <a:r>
                  <a:rPr lang="en-US" sz="2000" b="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𝑓𝑒𝑒𝑏𝑏𝑎𝑐𝑘</m:t>
                        </m:r>
                      </m:sub>
                    </m:sSub>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𝐾</m:t>
                            </m:r>
                          </m:e>
                          <m:sub>
                            <m:r>
                              <a:rPr lang="en-US" sz="2000" b="0" i="1" smtClean="0">
                                <a:latin typeface="Cambria Math" panose="02040503050406030204" pitchFamily="18" charset="0"/>
                              </a:rPr>
                              <m:t>𝑛𝑜</m:t>
                            </m:r>
                            <m:r>
                              <a:rPr lang="en-US" sz="2000" b="0" i="1" smtClean="0">
                                <a:latin typeface="Cambria Math" panose="02040503050406030204" pitchFamily="18" charset="0"/>
                              </a:rPr>
                              <m:t>−</m:t>
                            </m:r>
                            <m:r>
                              <a:rPr lang="en-US" sz="2000" b="0" i="1" smtClean="0">
                                <a:latin typeface="Cambria Math" panose="02040503050406030204" pitchFamily="18" charset="0"/>
                              </a:rPr>
                              <m:t>𝑓𝑒𝑒𝑑𝑏𝑎𝑐𝑘</m:t>
                            </m:r>
                          </m:sub>
                        </m:sSub>
                      </m:num>
                      <m:den>
                        <m:r>
                          <a:rPr lang="en-US" sz="2000" i="1">
                            <a:latin typeface="Cambria Math" panose="02040503050406030204" pitchFamily="18" charset="0"/>
                          </a:rPr>
                          <m:t>1+</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𝜏</m:t>
                            </m:r>
                          </m:e>
                          <m:sub>
                            <m:r>
                              <a:rPr lang="en-US" sz="2000" i="1">
                                <a:latin typeface="Cambria Math" panose="02040503050406030204" pitchFamily="18" charset="0"/>
                                <a:ea typeface="Cambria Math" panose="02040503050406030204" pitchFamily="18" charset="0"/>
                              </a:rPr>
                              <m:t>1</m:t>
                            </m:r>
                          </m:sub>
                        </m:sSub>
                      </m:den>
                    </m:f>
                  </m:oMath>
                </a14:m>
                <a:endParaRPr lang="en-US" sz="2000" b="0" dirty="0"/>
              </a:p>
              <a:p>
                <a:pPr marL="742950" lvl="1" indent="-285750">
                  <a:buFont typeface="Arial" panose="020B0604020202020204" pitchFamily="34" charset="0"/>
                  <a:buChar char="•"/>
                </a:pPr>
                <a:r>
                  <a:rPr lang="en-US" sz="2000" dirty="0"/>
                  <a:t>This increases frequency response</a:t>
                </a:r>
              </a:p>
              <a:p>
                <a:pPr marL="285750" indent="-285750">
                  <a:buFont typeface="Arial" panose="020B0604020202020204" pitchFamily="34" charset="0"/>
                  <a:buChar char="•"/>
                </a:pPr>
                <a:r>
                  <a:rPr lang="en-US" sz="2000" b="0" dirty="0"/>
                  <a:t>Effect on impedance</a:t>
                </a:r>
                <a:endParaRPr lang="en-US" sz="2000" dirty="0"/>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𝑍</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m:t>
                    </m:r>
                  </m:oMath>
                </a14:m>
                <a:r>
                  <a:rPr lang="en-US" sz="2000" b="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b="0" i="1" smtClean="0">
                            <a:latin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𝐴𝐵</m:t>
                        </m:r>
                      </m:den>
                    </m:f>
                  </m:oMath>
                </a14:m>
                <a:endParaRPr lang="en-US" sz="200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485" b="-3015"/>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53</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393523" y="3903049"/>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3+</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den>
                            </m:f>
                            <m:r>
                              <a:rPr lang="en-US" sz="2000" b="0" i="1" smtClean="0">
                                <a:latin typeface="Cambria Math" panose="02040503050406030204" pitchFamily="18" charset="0"/>
                                <a:ea typeface="Cambria Math" panose="02040503050406030204" pitchFamily="18" charset="0"/>
                              </a:rPr>
                              <m:t>)</m:t>
                            </m:r>
                          </m:e>
                          <m:e/>
                        </m:eqArr>
                      </m:den>
                    </m:f>
                  </m:oMath>
                </a14:m>
                <a:endParaRPr lang="en-US" sz="2000" dirty="0"/>
              </a:p>
              <a:p>
                <a:pPr marL="285750" indent="-285750">
                  <a:buFont typeface="Arial" panose="020B0604020202020204" pitchFamily="34" charset="0"/>
                  <a:buChar char="•"/>
                </a:pPr>
                <a:r>
                  <a:rPr lang="en-US" sz="2000" dirty="0"/>
                  <a:t>Oscillation when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=1</m:t>
                    </m:r>
                  </m:oMath>
                </a14:m>
                <a:endParaRPr lang="en-US" sz="2000" dirty="0"/>
              </a:p>
              <a:p>
                <a:pPr marL="285750" indent="-285750">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tan</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𝜙</m:t>
                            </m:r>
                          </m:e>
                        </m:d>
                      </m:e>
                    </m:func>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𝐶𝑅</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𝐶𝑅</m:t>
                            </m:r>
                          </m:den>
                        </m:f>
                        <m:r>
                          <a:rPr lang="en-US" sz="2000" i="1">
                            <a:latin typeface="Cambria Math" panose="02040503050406030204" pitchFamily="18" charset="0"/>
                            <a:ea typeface="Cambria Math" panose="02040503050406030204" pitchFamily="18" charset="0"/>
                          </a:rPr>
                          <m:t>)</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𝜙</m:t>
                        </m:r>
                      </m:num>
                      <m:den>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𝑄</m:t>
                        </m:r>
                      </m:num>
                      <m:den>
                        <m:r>
                          <a:rPr lang="en-US" sz="2000" b="0" i="1" smtClean="0">
                            <a:latin typeface="Cambria Math" panose="02040503050406030204" pitchFamily="18" charset="0"/>
                            <a:ea typeface="Cambria Math" panose="02040503050406030204" pitchFamily="18" charset="0"/>
                          </a:rPr>
                          <m:t>𝜔</m:t>
                        </m:r>
                      </m:den>
                    </m:f>
                  </m:oMath>
                </a14:m>
                <a:r>
                  <a:rPr lang="en-US" sz="2000"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393523" y="3903049"/>
                <a:ext cx="4501347" cy="2518752"/>
              </a:xfrm>
              <a:prstGeom prst="rect">
                <a:avLst/>
              </a:prstGeom>
              <a:blipFill>
                <a:blip r:embed="rId4"/>
                <a:stretch>
                  <a:fillRect l="-1408" b="-351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sz="2000" dirty="0"/>
                  <a:t>For CR ladder filter of length 3</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m:t>
                            </m:r>
                          </m:sup>
                        </m:sSup>
                        <m:r>
                          <a:rPr lang="en-US" sz="2000" b="0" i="1" smtClean="0">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r>
                  <a:rPr lang="en-US" sz="2000" dirty="0"/>
                  <a:t>Phase shift is 0 when </a:t>
                </a:r>
                <a14:m>
                  <m:oMath xmlns:m="http://schemas.openxmlformats.org/officeDocument/2006/math">
                    <m:r>
                      <a:rPr lang="en-US" sz="2000" i="1">
                        <a:latin typeface="Cambria Math" panose="02040503050406030204" pitchFamily="18" charset="0"/>
                      </a:rPr>
                      <m:t>6</m:t>
                    </m:r>
                    <m:r>
                      <a:rPr lang="en-US" sz="2000" b="0" i="1" smtClean="0">
                        <a:latin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408"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4177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1−5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2</m:t>
                                </m:r>
                              </m:sup>
                            </m:sSup>
                          </m:e>
                        </m:d>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𝐶𝑅</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𝜔</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𝐶</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3</m:t>
                            </m:r>
                          </m:sup>
                        </m:sSup>
                        <m:r>
                          <a:rPr lang="en-US" sz="2000" b="0" i="1" smtClean="0">
                            <a:latin typeface="Cambria Math" panose="02040503050406030204" pitchFamily="18" charset="0"/>
                            <a:ea typeface="Cambria Math" panose="02040503050406030204" pitchFamily="18" charset="0"/>
                          </a:rPr>
                          <m:t>)</m:t>
                        </m:r>
                      </m:den>
                    </m:f>
                  </m:oMath>
                </a14:m>
                <a:endParaRPr lang="en-US" sz="2000"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417779"/>
                <a:ext cx="5998501" cy="912376"/>
              </a:xfrm>
              <a:prstGeom prst="rect">
                <a:avLst/>
              </a:prstGeom>
              <a:blipFill>
                <a:blip r:embed="rId3"/>
                <a:stretch>
                  <a:fillRect l="-846" t="-63014" b="-60274"/>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19409" y="1149504"/>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44188" y="3249954"/>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oMath>
                </a14:m>
                <a:endParaRPr lang="en-US" sz="2000"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44188" y="3249954"/>
                <a:ext cx="5998501" cy="1163758"/>
              </a:xfrm>
              <a:prstGeom prst="rect">
                <a:avLst/>
              </a:prstGeom>
              <a:blipFill>
                <a:blip r:embed="rId4"/>
                <a:stretch>
                  <a:fillRect l="-846"/>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BAB2EEFC-60F3-8262-B60D-3E99D5FC431A}"/>
              </a:ext>
            </a:extLst>
          </p:cNvPr>
          <p:cNvGrpSpPr/>
          <p:nvPr/>
        </p:nvGrpSpPr>
        <p:grpSpPr>
          <a:xfrm>
            <a:off x="583316" y="3444323"/>
            <a:ext cx="2587752" cy="1110913"/>
            <a:chOff x="583316" y="3444323"/>
            <a:chExt cx="2587752"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987517" y="356452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474553" y="358459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2208540" y="379884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2080132" y="360891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579085" y="318048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2003684" y="354480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583316" y="35265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829785" y="321572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546228" y="35387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461602" y="366255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824748" y="373178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554306" y="422605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990060" y="425043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704817" y="4152298"/>
              <a:ext cx="115760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723730" y="386372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610484" y="360281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3033908" y="35387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+1</m:t>
                            </m:r>
                          </m:e>
                        </m:d>
                        <m:r>
                          <a:rPr lang="en-US" sz="2000" b="0" i="1" smtClean="0">
                            <a:latin typeface="Cambria Math" panose="02040503050406030204" pitchFamily="18" charset="0"/>
                          </a:rPr>
                          <m:t>+</m:t>
                        </m:r>
                        <m:r>
                          <a:rPr lang="en-US" sz="2000" b="0" i="1" smtClean="0">
                            <a:latin typeface="Cambria Math" panose="02040503050406030204" pitchFamily="18" charset="0"/>
                          </a:rPr>
                          <m:t>𝑗</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f>
                              <m:fPr>
                                <m:type m:val="skw"/>
                                <m:ctrlPr>
                                  <a:rPr lang="en-US" sz="2000" b="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1</m:t>
                                    </m:r>
                                  </m:sub>
                                </m:sSub>
                              </m:num>
                              <m:den>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e>
                                </m:d>
                              </m:den>
                            </m:f>
                          </m:e>
                        </m:d>
                      </m:den>
                    </m:f>
                    <m:r>
                      <a:rPr lang="en-US" sz="2000" b="0" i="1" smtClean="0">
                        <a:latin typeface="Cambria Math" panose="02040503050406030204" pitchFamily="18" charset="0"/>
                      </a:rPr>
                      <m:t>)</m:t>
                    </m:r>
                  </m:oMath>
                </a14:m>
                <a:endParaRPr lang="en-US" sz="2000"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846" t="-45652" b="-30435"/>
                </a:stretch>
              </a:blipFill>
            </p:spPr>
            <p:txBody>
              <a:bodyPr/>
              <a:lstStyle/>
              <a:p>
                <a:r>
                  <a:rPr lang="en-US">
                    <a:noFill/>
                  </a:rPr>
                  <a:t> </a:t>
                </a:r>
              </a:p>
            </p:txBody>
          </p:sp>
        </mc:Fallback>
      </mc:AlternateContent>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351178" y="531733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838214" y="5337405"/>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572201" y="5551654"/>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443793" y="536172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942746" y="493329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367345" y="52976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544385" y="52793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909889" y="52915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748741" y="5443225"/>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930667" y="5978862"/>
            <a:ext cx="152400" cy="304800"/>
            <a:chOff x="3272"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72"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353721" y="6003246"/>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1038623" y="5616534"/>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974145" y="535562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401708" y="5346010"/>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399043" y="6082494"/>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783091" y="6076398"/>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851969" y="535562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3244913" y="52976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2126937" y="5704054"/>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535369" y="5039590"/>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657002" y="6424062"/>
            <a:ext cx="2938272" cy="369332"/>
          </a:xfrm>
          <a:prstGeom prst="rect">
            <a:avLst/>
          </a:prstGeom>
          <a:noFill/>
        </p:spPr>
        <p:txBody>
          <a:bodyPr wrap="square" rtlCol="0">
            <a:spAutoFit/>
          </a:bodyPr>
          <a:lstStyle/>
          <a:p>
            <a:r>
              <a:rPr lang="en-US" dirty="0"/>
              <a:t>Tuned circuit</a:t>
            </a:r>
          </a:p>
        </p:txBody>
      </p:sp>
    </p:spTree>
    <p:extLst>
      <p:ext uri="{BB962C8B-B14F-4D97-AF65-F5344CB8AC3E}">
        <p14:creationId xmlns:p14="http://schemas.microsoft.com/office/powerpoint/2010/main" val="1127380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48339" y="1364550"/>
            <a:ext cx="2730503"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5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58</a:t>
            </a:fld>
            <a:endParaRPr lang="en-US" dirty="0">
              <a:solidFill>
                <a:schemeClr val="tx1"/>
              </a:solidFill>
            </a:endParaRPr>
          </a:p>
        </p:txBody>
      </p:sp>
      <p:sp>
        <p:nvSpPr>
          <p:cNvPr id="65" name="TextBox 64">
            <a:extLst>
              <a:ext uri="{FF2B5EF4-FFF2-40B4-BE49-F238E27FC236}">
                <a16:creationId xmlns:a16="http://schemas.microsoft.com/office/drawing/2014/main" id="{D3CF00B5-8068-594D-A95B-512AAC32192C}"/>
              </a:ext>
            </a:extLst>
          </p:cNvPr>
          <p:cNvSpPr txBox="1"/>
          <p:nvPr/>
        </p:nvSpPr>
        <p:spPr>
          <a:xfrm>
            <a:off x="9976133" y="3723716"/>
            <a:ext cx="881071" cy="369332"/>
          </a:xfrm>
          <a:prstGeom prst="rect">
            <a:avLst/>
          </a:prstGeom>
          <a:noFill/>
        </p:spPr>
        <p:txBody>
          <a:bodyPr wrap="square" rtlCol="0">
            <a:spAutoFit/>
          </a:bodyPr>
          <a:lstStyle/>
          <a:p>
            <a:r>
              <a:rPr lang="en-US" dirty="0"/>
              <a:t>R</a:t>
            </a:r>
            <a:r>
              <a:rPr lang="en-US" baseline="-25000" dirty="0"/>
              <a:t>2</a:t>
            </a:r>
          </a:p>
        </p:txBody>
      </p:sp>
      <p:sp>
        <p:nvSpPr>
          <p:cNvPr id="74" name="TextBox 73">
            <a:extLst>
              <a:ext uri="{FF2B5EF4-FFF2-40B4-BE49-F238E27FC236}">
                <a16:creationId xmlns:a16="http://schemas.microsoft.com/office/drawing/2014/main" id="{5627EFA6-9283-5B47-A8D9-0F38C799C5E9}"/>
              </a:ext>
            </a:extLst>
          </p:cNvPr>
          <p:cNvSpPr txBox="1"/>
          <p:nvPr/>
        </p:nvSpPr>
        <p:spPr>
          <a:xfrm>
            <a:off x="9217417" y="3727046"/>
            <a:ext cx="881071" cy="369332"/>
          </a:xfrm>
          <a:prstGeom prst="rect">
            <a:avLst/>
          </a:prstGeom>
          <a:noFill/>
        </p:spPr>
        <p:txBody>
          <a:bodyPr wrap="square" rtlCol="0">
            <a:spAutoFit/>
          </a:bodyPr>
          <a:lstStyle/>
          <a:p>
            <a:r>
              <a:rPr lang="en-US" dirty="0"/>
              <a:t>R</a:t>
            </a:r>
            <a:r>
              <a:rPr lang="en-US" baseline="-25000" dirty="0"/>
              <a:t>1</a:t>
            </a:r>
          </a:p>
        </p:txBody>
      </p:sp>
      <p:grpSp>
        <p:nvGrpSpPr>
          <p:cNvPr id="21" name="Group 20">
            <a:extLst>
              <a:ext uri="{FF2B5EF4-FFF2-40B4-BE49-F238E27FC236}">
                <a16:creationId xmlns:a16="http://schemas.microsoft.com/office/drawing/2014/main" id="{877DAC35-BFE8-B1CF-F6D3-AD172A3E081B}"/>
              </a:ext>
            </a:extLst>
          </p:cNvPr>
          <p:cNvGrpSpPr/>
          <p:nvPr/>
        </p:nvGrpSpPr>
        <p:grpSpPr>
          <a:xfrm>
            <a:off x="8457222" y="1111376"/>
            <a:ext cx="3534541" cy="2085664"/>
            <a:chOff x="8457222" y="1111376"/>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787154" y="1825440"/>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089201" y="2676809"/>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131431" y="1936842"/>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725326" y="2885945"/>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046115" y="1111376"/>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139256" y="1180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812925" y="154528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515706" y="1565347"/>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326239" y="155067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234092" y="2424603"/>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375505" y="1179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742105" y="2020940"/>
              <a:ext cx="228600" cy="2286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398828" y="2402835"/>
              <a:ext cx="228600" cy="2286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287399" y="1114706"/>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110692" y="2618735"/>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8929724" y="1555842"/>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003083" y="2282972"/>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457222" y="1770317"/>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00706" y="2662187"/>
              <a:ext cx="1066800" cy="338554"/>
            </a:xfrm>
            <a:prstGeom prst="rect">
              <a:avLst/>
            </a:prstGeom>
            <a:noFill/>
          </p:spPr>
          <p:txBody>
            <a:bodyPr wrap="square" rtlCol="0">
              <a:spAutoFit/>
            </a:bodyPr>
            <a:lstStyle/>
            <a:p>
              <a:r>
                <a:rPr lang="en-US" sz="1600" dirty="0"/>
                <a:t>Inverting</a:t>
              </a:r>
              <a:endParaRPr lang="en-US" sz="1600" baseline="-25000" dirty="0"/>
            </a:p>
          </p:txBody>
        </p:sp>
        <p:grpSp>
          <p:nvGrpSpPr>
            <p:cNvPr id="4" name="Group 13">
              <a:extLst>
                <a:ext uri="{FF2B5EF4-FFF2-40B4-BE49-F238E27FC236}">
                  <a16:creationId xmlns:a16="http://schemas.microsoft.com/office/drawing/2014/main" id="{812B3B93-515A-7BD3-13CC-762C79A7410F}"/>
                </a:ext>
              </a:extLst>
            </p:cNvPr>
            <p:cNvGrpSpPr>
              <a:grpSpLocks noChangeAspect="1"/>
            </p:cNvGrpSpPr>
            <p:nvPr/>
          </p:nvGrpSpPr>
          <p:grpSpPr bwMode="auto">
            <a:xfrm>
              <a:off x="9742105" y="1449440"/>
              <a:ext cx="228600" cy="228600"/>
              <a:chOff x="1344" y="2064"/>
              <a:chExt cx="192" cy="192"/>
            </a:xfrm>
          </p:grpSpPr>
          <p:sp>
            <p:nvSpPr>
              <p:cNvPr id="6" name="Oval 14">
                <a:extLst>
                  <a:ext uri="{FF2B5EF4-FFF2-40B4-BE49-F238E27FC236}">
                    <a16:creationId xmlns:a16="http://schemas.microsoft.com/office/drawing/2014/main" id="{96E394EF-52FD-9CF5-BF2F-92EA654AD9CB}"/>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Rectangle 15">
                <a:extLst>
                  <a:ext uri="{FF2B5EF4-FFF2-40B4-BE49-F238E27FC236}">
                    <a16:creationId xmlns:a16="http://schemas.microsoft.com/office/drawing/2014/main" id="{46995B97-6D3B-65FA-B19A-6C1CFD3763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0" name="Group 29">
            <a:extLst>
              <a:ext uri="{FF2B5EF4-FFF2-40B4-BE49-F238E27FC236}">
                <a16:creationId xmlns:a16="http://schemas.microsoft.com/office/drawing/2014/main" id="{B289CB5C-583C-C077-759C-6FA6C5C3E7A6}"/>
              </a:ext>
            </a:extLst>
          </p:cNvPr>
          <p:cNvGrpSpPr/>
          <p:nvPr/>
        </p:nvGrpSpPr>
        <p:grpSpPr>
          <a:xfrm>
            <a:off x="8596021" y="4061780"/>
            <a:ext cx="3144898" cy="2311147"/>
            <a:chOff x="8596021" y="4061780"/>
            <a:chExt cx="3144898" cy="2311147"/>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717172" y="4437780"/>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10019219" y="5289149"/>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10061449" y="4549182"/>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655344" y="6068127"/>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10069274" y="37924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742943" y="415762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445724" y="4177687"/>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1256257" y="416301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1164110" y="5036943"/>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305523" y="37918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672123" y="4633280"/>
              <a:ext cx="228600" cy="2286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328846" y="5015175"/>
              <a:ext cx="228600" cy="2286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5" name="TextBox 74">
              <a:extLst>
                <a:ext uri="{FF2B5EF4-FFF2-40B4-BE49-F238E27FC236}">
                  <a16:creationId xmlns:a16="http://schemas.microsoft.com/office/drawing/2014/main" id="{1BD5404D-AF18-4A4B-96C3-1A478A3B749E}"/>
                </a:ext>
              </a:extLst>
            </p:cNvPr>
            <p:cNvSpPr txBox="1"/>
            <p:nvPr/>
          </p:nvSpPr>
          <p:spPr>
            <a:xfrm>
              <a:off x="11176983" y="5258069"/>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576648" y="5491328"/>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933101" y="4179696"/>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9111509" y="5735074"/>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596021" y="4969489"/>
              <a:ext cx="1403242" cy="338554"/>
            </a:xfrm>
            <a:prstGeom prst="rect">
              <a:avLst/>
            </a:prstGeom>
            <a:noFill/>
          </p:spPr>
          <p:txBody>
            <a:bodyPr wrap="square" rtlCol="0">
              <a:spAutoFit/>
            </a:bodyPr>
            <a:lstStyle/>
            <a:p>
              <a:r>
                <a:rPr lang="en-US" sz="1600" dirty="0"/>
                <a:t>Non-inverting</a:t>
              </a:r>
              <a:endParaRPr lang="en-US" sz="1600" baseline="-25000" dirty="0"/>
            </a:p>
          </p:txBody>
        </p:sp>
        <p:grpSp>
          <p:nvGrpSpPr>
            <p:cNvPr id="25" name="Group 13">
              <a:extLst>
                <a:ext uri="{FF2B5EF4-FFF2-40B4-BE49-F238E27FC236}">
                  <a16:creationId xmlns:a16="http://schemas.microsoft.com/office/drawing/2014/main" id="{6FCFA678-EE89-3EE4-F32B-BF8CA6852878}"/>
                </a:ext>
              </a:extLst>
            </p:cNvPr>
            <p:cNvGrpSpPr>
              <a:grpSpLocks noChangeAspect="1"/>
            </p:cNvGrpSpPr>
            <p:nvPr/>
          </p:nvGrpSpPr>
          <p:grpSpPr bwMode="auto">
            <a:xfrm>
              <a:off x="9672123" y="4061780"/>
              <a:ext cx="228600" cy="228600"/>
              <a:chOff x="1344" y="2064"/>
              <a:chExt cx="192" cy="192"/>
            </a:xfrm>
          </p:grpSpPr>
          <p:sp>
            <p:nvSpPr>
              <p:cNvPr id="26" name="Oval 14">
                <a:extLst>
                  <a:ext uri="{FF2B5EF4-FFF2-40B4-BE49-F238E27FC236}">
                    <a16:creationId xmlns:a16="http://schemas.microsoft.com/office/drawing/2014/main" id="{9E46DFB9-CD7D-344F-76D8-7016A82F3DC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2FFA4878-BBB7-0556-6999-71AA478A542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90533"/>
            <a:chOff x="332358" y="1199372"/>
            <a:chExt cx="5068945" cy="3690533"/>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73765"/>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&gt;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b="0" dirty="0"/>
                </a:p>
                <a:p>
                  <a:pPr marL="285750" indent="-285750" hangingPunct="0">
                    <a:buFont typeface="Arial" panose="020B0604020202020204" pitchFamily="34" charset="0"/>
                    <a:buChar char="•"/>
                  </a:pPr>
                  <a14:m>
                    <m:oMath xmlns:m="http://schemas.openxmlformats.org/officeDocument/2006/math">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r>
                                <a:rPr lang="en-US" sz="2000" b="0" i="1" smtClean="0">
                                  <a:latin typeface="Cambria Math" panose="02040503050406030204" pitchFamily="18" charset="0"/>
                                </a:rPr>
                                <m:t>,−</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𝑠𝑎𝑡</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𝑠𝑎𝑡</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oMath>
                  </a14:m>
                  <a:endParaRPr lang="en-US" sz="2000"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73765"/>
                </a:xfrm>
                <a:prstGeom prst="rect">
                  <a:avLst/>
                </a:prstGeom>
                <a:blipFill>
                  <a:blip r:embed="rId2"/>
                  <a:stretch>
                    <a:fillRect l="-99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400110"/>
            </a:xfrm>
            <a:prstGeom prst="rect">
              <a:avLst/>
            </a:prstGeom>
            <a:noFill/>
          </p:spPr>
          <p:txBody>
            <a:bodyPr wrap="square" rtlCol="0">
              <a:spAutoFit/>
            </a:bodyPr>
            <a:lstStyle/>
            <a:p>
              <a:r>
                <a:rPr lang="en-US" sz="2000"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400110"/>
            </a:xfrm>
            <a:prstGeom prst="rect">
              <a:avLst/>
            </a:prstGeom>
            <a:noFill/>
          </p:spPr>
          <p:txBody>
            <a:bodyPr wrap="square" rtlCol="0">
              <a:spAutoFit/>
            </a:bodyPr>
            <a:lstStyle/>
            <a:p>
              <a:r>
                <a:rPr lang="en-US" sz="2000"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324715" y="2329149"/>
              <a:ext cx="465208" cy="400110"/>
            </a:xfrm>
            <a:prstGeom prst="rect">
              <a:avLst/>
            </a:prstGeom>
            <a:noFill/>
          </p:spPr>
          <p:txBody>
            <a:bodyPr wrap="square" rtlCol="0">
              <a:spAutoFit/>
            </a:bodyPr>
            <a:lstStyle/>
            <a:p>
              <a:r>
                <a:rPr lang="en-US" sz="2000" dirty="0"/>
                <a:t>R</a:t>
              </a:r>
              <a:r>
                <a:rPr lang="en-US" sz="2000"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518416" cy="400110"/>
            </a:xfrm>
            <a:prstGeom prst="rect">
              <a:avLst/>
            </a:prstGeom>
            <a:noFill/>
          </p:spPr>
          <p:txBody>
            <a:bodyPr wrap="square" rtlCol="0">
              <a:spAutoFit/>
            </a:bodyPr>
            <a:lstStyle/>
            <a:p>
              <a:r>
                <a:rPr lang="en-US" sz="2000" dirty="0"/>
                <a:t>R</a:t>
              </a:r>
              <a:r>
                <a:rPr lang="en-US" sz="2000"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58780" cy="400110"/>
            </a:xfrm>
            <a:prstGeom prst="rect">
              <a:avLst/>
            </a:prstGeom>
            <a:noFill/>
          </p:spPr>
          <p:txBody>
            <a:bodyPr wrap="none" rtlCol="0">
              <a:spAutoFit/>
            </a:bodyPr>
            <a:lstStyle/>
            <a:p>
              <a:r>
                <a:rPr lang="en-US" sz="2000" dirty="0"/>
                <a:t>V</a:t>
              </a:r>
              <a:r>
                <a:rPr lang="en-US" sz="2000"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57012" cy="400110"/>
            </a:xfrm>
            <a:prstGeom prst="rect">
              <a:avLst/>
            </a:prstGeom>
            <a:noFill/>
          </p:spPr>
          <p:txBody>
            <a:bodyPr wrap="none" rtlCol="0">
              <a:spAutoFit/>
            </a:bodyPr>
            <a:lstStyle/>
            <a:p>
              <a:r>
                <a:rPr lang="en-US" sz="2000" dirty="0" err="1"/>
                <a:t>V</a:t>
              </a:r>
              <a:r>
                <a:rPr lang="en-US" sz="2000" baseline="-25000" dirty="0" err="1"/>
                <a:t>out</a:t>
              </a:r>
              <a:endParaRPr lang="en-US" sz="2000"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400110"/>
            </a:xfrm>
            <a:prstGeom prst="rect">
              <a:avLst/>
            </a:prstGeom>
            <a:noFill/>
          </p:spPr>
          <p:txBody>
            <a:bodyPr wrap="square" rtlCol="0">
              <a:spAutoFit/>
            </a:bodyPr>
            <a:lstStyle/>
            <a:p>
              <a:r>
                <a:rPr lang="en-US" sz="2000"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sz="2000" dirty="0"/>
                  <a:t>Simple op amp model</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𝐷𝐶</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𝑗</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𝐵𝑊</m:t>
                            </m:r>
                          </m:sub>
                        </m:sSub>
                      </m:den>
                    </m:f>
                  </m:oMath>
                </a14:m>
                <a:endParaRPr lang="en-US" sz="2000"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127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12" name="Group 11">
            <a:extLst>
              <a:ext uri="{FF2B5EF4-FFF2-40B4-BE49-F238E27FC236}">
                <a16:creationId xmlns:a16="http://schemas.microsoft.com/office/drawing/2014/main" id="{1AAC1346-4ACF-AFEA-14F4-19E305C840BF}"/>
              </a:ext>
            </a:extLst>
          </p:cNvPr>
          <p:cNvGrpSpPr/>
          <p:nvPr/>
        </p:nvGrpSpPr>
        <p:grpSpPr>
          <a:xfrm>
            <a:off x="342823" y="1372240"/>
            <a:ext cx="3233596" cy="3447277"/>
            <a:chOff x="342823" y="1372240"/>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4405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381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299542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55459"/>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8836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1471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196193"/>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50683"/>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15657"/>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05416"/>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47129" y="3642963"/>
              <a:ext cx="228600" cy="2286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09238"/>
              <a:ext cx="228600" cy="2286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02020"/>
              <a:ext cx="228600" cy="2286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285201"/>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390706"/>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72240"/>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24791"/>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4930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381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078530"/>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898730"/>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6390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7071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57568"/>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60382" y="2715866"/>
              <a:ext cx="228600" cy="2286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6982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40922"/>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27849"/>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14762"/>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8" name="Group 7">
            <a:extLst>
              <a:ext uri="{FF2B5EF4-FFF2-40B4-BE49-F238E27FC236}">
                <a16:creationId xmlns:a16="http://schemas.microsoft.com/office/drawing/2014/main" id="{00B78E6A-1A4C-6E89-D513-2956660E5F99}"/>
              </a:ext>
            </a:extLst>
          </p:cNvPr>
          <p:cNvGrpSpPr/>
          <p:nvPr/>
        </p:nvGrpSpPr>
        <p:grpSpPr>
          <a:xfrm>
            <a:off x="3729783" y="1381196"/>
            <a:ext cx="2626728" cy="2357625"/>
            <a:chOff x="3729783" y="1381196"/>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468747" y="1898448"/>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770794" y="2749817"/>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813024" y="2009850"/>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563688" y="2963768"/>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6078278" y="2476329"/>
              <a:ext cx="228600" cy="2286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362119" y="2098642"/>
              <a:ext cx="228600" cy="2286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948444" y="2032427"/>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836882" y="2145071"/>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773267" y="2379182"/>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291690" y="1381196"/>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184047" y="3662621"/>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858212" y="3281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149219" y="258587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992747" y="2565781"/>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729783" y="3125732"/>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759144" y="2821991"/>
              <a:ext cx="228600" cy="2286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61</a:t>
            </a:fld>
            <a:endParaRPr lang="en-US"/>
          </a:p>
        </p:txBody>
      </p:sp>
      <p:grpSp>
        <p:nvGrpSpPr>
          <p:cNvPr id="19" name="Group 18">
            <a:extLst>
              <a:ext uri="{FF2B5EF4-FFF2-40B4-BE49-F238E27FC236}">
                <a16:creationId xmlns:a16="http://schemas.microsoft.com/office/drawing/2014/main" id="{78AD0A61-924D-BBE2-D265-4B7ADF47D776}"/>
              </a:ext>
            </a:extLst>
          </p:cNvPr>
          <p:cNvGrpSpPr/>
          <p:nvPr/>
        </p:nvGrpSpPr>
        <p:grpSpPr>
          <a:xfrm>
            <a:off x="5178787" y="3799687"/>
            <a:ext cx="2848931" cy="2572812"/>
            <a:chOff x="5178787" y="3799687"/>
            <a:chExt cx="2848931" cy="2572812"/>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6015143" y="4137152"/>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5571431" y="6003167"/>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6423998" y="3512135"/>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6030824" y="4251662"/>
              <a:ext cx="207818" cy="22860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7080437" y="4667401"/>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5689530" y="3982905"/>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5301353" y="4229285"/>
              <a:ext cx="228600" cy="25146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7555075" y="4545481"/>
              <a:ext cx="228600" cy="25146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H="1" flipV="1">
              <a:off x="6133509" y="3899198"/>
              <a:ext cx="0" cy="4736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7200309" y="3899198"/>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6805018" y="3893135"/>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7123024" y="4583132"/>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6403266" y="3905431"/>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5574472" y="3799687"/>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7460006" y="4181494"/>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5178787" y="3905431"/>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6220543" y="4751128"/>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6242315" y="4200315"/>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5583451" y="4491750"/>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5190060" y="4972308"/>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5656402" y="4572627"/>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5294730" y="4831434"/>
              <a:ext cx="228600" cy="25146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6019807" y="4963247"/>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5985495" y="4819007"/>
              <a:ext cx="228600" cy="25146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6025074" y="5595392"/>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6239433" y="5174237"/>
              <a:ext cx="567712" cy="369332"/>
            </a:xfrm>
            <a:prstGeom prst="rect">
              <a:avLst/>
            </a:prstGeom>
            <a:noFill/>
          </p:spPr>
          <p:txBody>
            <a:bodyPr wrap="square" rtlCol="0">
              <a:spAutoFit/>
            </a:bodyPr>
            <a:lstStyle/>
            <a:p>
              <a:r>
                <a:rPr lang="en-US" dirty="0"/>
                <a:t>R</a:t>
              </a:r>
              <a:r>
                <a:rPr lang="en-US" baseline="-25000" dirty="0"/>
                <a:t>f</a:t>
              </a:r>
            </a:p>
          </p:txBody>
        </p:sp>
      </p:grpSp>
      <p:grpSp>
        <p:nvGrpSpPr>
          <p:cNvPr id="13" name="Group 12">
            <a:extLst>
              <a:ext uri="{FF2B5EF4-FFF2-40B4-BE49-F238E27FC236}">
                <a16:creationId xmlns:a16="http://schemas.microsoft.com/office/drawing/2014/main" id="{808CCE19-A75A-F4A2-947F-E7C00A2915FA}"/>
              </a:ext>
            </a:extLst>
          </p:cNvPr>
          <p:cNvGrpSpPr/>
          <p:nvPr/>
        </p:nvGrpSpPr>
        <p:grpSpPr>
          <a:xfrm>
            <a:off x="735398" y="1564262"/>
            <a:ext cx="3329907" cy="2341941"/>
            <a:chOff x="735398" y="1564262"/>
            <a:chExt cx="3329907"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2373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5394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5816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1704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132398" y="3467695"/>
              <a:ext cx="228600" cy="2286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8044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3092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2888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9659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7764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6843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0769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8933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3857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5132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2846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3836705" y="3079662"/>
              <a:ext cx="228600" cy="22860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13">
              <a:extLst>
                <a:ext uri="{FF2B5EF4-FFF2-40B4-BE49-F238E27FC236}">
                  <a16:creationId xmlns:a16="http://schemas.microsoft.com/office/drawing/2014/main" id="{2DD175A9-27D8-F59F-4262-6964F7D12FCA}"/>
                </a:ext>
              </a:extLst>
            </p:cNvPr>
            <p:cNvGrpSpPr>
              <a:grpSpLocks noChangeAspect="1"/>
            </p:cNvGrpSpPr>
            <p:nvPr/>
          </p:nvGrpSpPr>
          <p:grpSpPr bwMode="auto">
            <a:xfrm>
              <a:off x="2183198" y="2705695"/>
              <a:ext cx="228600" cy="228600"/>
              <a:chOff x="1344" y="2064"/>
              <a:chExt cx="192" cy="192"/>
            </a:xfrm>
          </p:grpSpPr>
          <p:sp>
            <p:nvSpPr>
              <p:cNvPr id="7" name="Oval 14">
                <a:extLst>
                  <a:ext uri="{FF2B5EF4-FFF2-40B4-BE49-F238E27FC236}">
                    <a16:creationId xmlns:a16="http://schemas.microsoft.com/office/drawing/2014/main" id="{7ADAC082-C431-2E9E-8F4B-6839F9EDD04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15">
                <a:extLst>
                  <a:ext uri="{FF2B5EF4-FFF2-40B4-BE49-F238E27FC236}">
                    <a16:creationId xmlns:a16="http://schemas.microsoft.com/office/drawing/2014/main" id="{D95744DE-DFDE-9CB1-05BA-39468E0F1A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 name="Group 13">
              <a:extLst>
                <a:ext uri="{FF2B5EF4-FFF2-40B4-BE49-F238E27FC236}">
                  <a16:creationId xmlns:a16="http://schemas.microsoft.com/office/drawing/2014/main" id="{55E2C972-A388-FA0B-6471-7521542E64F2}"/>
                </a:ext>
              </a:extLst>
            </p:cNvPr>
            <p:cNvGrpSpPr>
              <a:grpSpLocks noChangeAspect="1"/>
            </p:cNvGrpSpPr>
            <p:nvPr/>
          </p:nvGrpSpPr>
          <p:grpSpPr bwMode="auto">
            <a:xfrm>
              <a:off x="735398" y="2705695"/>
              <a:ext cx="228600" cy="228600"/>
              <a:chOff x="1344" y="2064"/>
              <a:chExt cx="192" cy="192"/>
            </a:xfrm>
          </p:grpSpPr>
          <p:sp>
            <p:nvSpPr>
              <p:cNvPr id="11" name="Oval 14">
                <a:extLst>
                  <a:ext uri="{FF2B5EF4-FFF2-40B4-BE49-F238E27FC236}">
                    <a16:creationId xmlns:a16="http://schemas.microsoft.com/office/drawing/2014/main" id="{D5BB7D1A-0D21-4592-402C-0C27B94716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 name="Rectangle 15">
                <a:extLst>
                  <a:ext uri="{FF2B5EF4-FFF2-40B4-BE49-F238E27FC236}">
                    <a16:creationId xmlns:a16="http://schemas.microsoft.com/office/drawing/2014/main" id="{AE056F30-4FBB-979F-DE33-8234334A8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17" name="Group 16">
            <a:extLst>
              <a:ext uri="{FF2B5EF4-FFF2-40B4-BE49-F238E27FC236}">
                <a16:creationId xmlns:a16="http://schemas.microsoft.com/office/drawing/2014/main" id="{5116791F-213E-3CF6-BA88-28E023F27E2B}"/>
              </a:ext>
            </a:extLst>
          </p:cNvPr>
          <p:cNvGrpSpPr/>
          <p:nvPr/>
        </p:nvGrpSpPr>
        <p:grpSpPr>
          <a:xfrm>
            <a:off x="8168822" y="1709775"/>
            <a:ext cx="3343021" cy="2315385"/>
            <a:chOff x="8168822" y="1709775"/>
            <a:chExt cx="33430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9671569" y="2653560"/>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9973616" y="3504929"/>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10015846" y="2764962"/>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9609741" y="3714065"/>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8238652" y="1709775"/>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10023671" y="20081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9697340" y="2373409"/>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10400121" y="238021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11210654" y="237879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11118507" y="3252723"/>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8567543" y="20076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9195687" y="2011980"/>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9651920" y="2887160"/>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8168822" y="2278615"/>
              <a:ext cx="228600" cy="2286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11283243" y="3218255"/>
              <a:ext cx="228600" cy="2286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1159FA4E-D459-980F-C856-55CF9DABA4B5}"/>
                </a:ext>
              </a:extLst>
            </p:cNvPr>
            <p:cNvGrpSpPr>
              <a:grpSpLocks noChangeAspect="1"/>
            </p:cNvGrpSpPr>
            <p:nvPr/>
          </p:nvGrpSpPr>
          <p:grpSpPr bwMode="auto">
            <a:xfrm>
              <a:off x="9581358" y="2288709"/>
              <a:ext cx="228600" cy="228600"/>
              <a:chOff x="1344" y="2064"/>
              <a:chExt cx="192" cy="192"/>
            </a:xfrm>
          </p:grpSpPr>
          <p:sp>
            <p:nvSpPr>
              <p:cNvPr id="15" name="Oval 14">
                <a:extLst>
                  <a:ext uri="{FF2B5EF4-FFF2-40B4-BE49-F238E27FC236}">
                    <a16:creationId xmlns:a16="http://schemas.microsoft.com/office/drawing/2014/main" id="{24909C29-0B70-0C8A-9172-76EE813E7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C572CB72-4DDB-B3D6-32E2-53785D8044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442685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62</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sz="2000" dirty="0"/>
              <a:t>Nyquist</a:t>
            </a:r>
          </a:p>
          <a:p>
            <a:pPr marL="742950" lvl="1" indent="-285750">
              <a:buFont typeface="Arial" panose="020B0604020202020204" pitchFamily="34" charset="0"/>
              <a:buChar char="•"/>
            </a:pPr>
            <a:r>
              <a:rPr lang="en-US" sz="2000"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535260" y="1228370"/>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92" name="Group 91">
            <a:extLst>
              <a:ext uri="{FF2B5EF4-FFF2-40B4-BE49-F238E27FC236}">
                <a16:creationId xmlns:a16="http://schemas.microsoft.com/office/drawing/2014/main" id="{2419BB25-F571-E249-2D3B-01EA01B306AB}"/>
              </a:ext>
            </a:extLst>
          </p:cNvPr>
          <p:cNvGrpSpPr/>
          <p:nvPr/>
        </p:nvGrpSpPr>
        <p:grpSpPr>
          <a:xfrm>
            <a:off x="9217502" y="1026557"/>
            <a:ext cx="1819793" cy="2266119"/>
            <a:chOff x="9217502" y="1026557"/>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840354" y="1477130"/>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347641" y="1371483"/>
              <a:ext cx="228600" cy="2286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9916554" y="2882233"/>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838698" y="2138081"/>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443330" y="22258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443330" y="2987876"/>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9979499" y="2239130"/>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437096" y="1485783"/>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440951" y="2162219"/>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469291" y="174217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469291" y="1742174"/>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489170" y="230539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489170" y="2305392"/>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595727" y="245779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595727" y="2457792"/>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575850" y="204034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575850" y="2040348"/>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217502" y="1026557"/>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217502" y="1026557"/>
                  <a:ext cx="441568" cy="369332"/>
                </a:xfrm>
                <a:prstGeom prst="rect">
                  <a:avLst/>
                </a:prstGeom>
                <a:blipFill>
                  <a:blip r:embed="rId8"/>
                  <a:stretch>
                    <a:fillRect/>
                  </a:stretch>
                </a:blipFill>
              </p:spPr>
              <p:txBody>
                <a:bodyPr/>
                <a:lstStyle/>
                <a:p>
                  <a:r>
                    <a:rPr lang="en-US">
                      <a:noFill/>
                    </a:rPr>
                    <a:t> </a:t>
                  </a:r>
                </a:p>
              </p:txBody>
            </p:sp>
          </mc:Fallback>
        </mc:AlternateContent>
        <p:grpSp>
          <p:nvGrpSpPr>
            <p:cNvPr id="11" name="Group 13">
              <a:extLst>
                <a:ext uri="{FF2B5EF4-FFF2-40B4-BE49-F238E27FC236}">
                  <a16:creationId xmlns:a16="http://schemas.microsoft.com/office/drawing/2014/main" id="{28B49D95-E6F8-4B76-B394-2549DAC20556}"/>
                </a:ext>
              </a:extLst>
            </p:cNvPr>
            <p:cNvGrpSpPr>
              <a:grpSpLocks noChangeAspect="1"/>
            </p:cNvGrpSpPr>
            <p:nvPr/>
          </p:nvGrpSpPr>
          <p:grpSpPr bwMode="auto">
            <a:xfrm>
              <a:off x="10410089" y="2133942"/>
              <a:ext cx="228600" cy="228600"/>
              <a:chOff x="1344" y="2064"/>
              <a:chExt cx="192" cy="192"/>
            </a:xfrm>
          </p:grpSpPr>
          <p:sp>
            <p:nvSpPr>
              <p:cNvPr id="42" name="Oval 14">
                <a:extLst>
                  <a:ext uri="{FF2B5EF4-FFF2-40B4-BE49-F238E27FC236}">
                    <a16:creationId xmlns:a16="http://schemas.microsoft.com/office/drawing/2014/main" id="{CBF89F1B-61F8-0E74-B2B6-790F96A02F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 name="Rectangle 15">
                <a:extLst>
                  <a:ext uri="{FF2B5EF4-FFF2-40B4-BE49-F238E27FC236}">
                    <a16:creationId xmlns:a16="http://schemas.microsoft.com/office/drawing/2014/main" id="{A6F8F7EE-DECB-912B-D940-BDE584AFBF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529BD6C4-BDDA-4D55-5C42-E6EDB36B70FF}"/>
                </a:ext>
              </a:extLst>
            </p:cNvPr>
            <p:cNvGrpSpPr>
              <a:grpSpLocks noChangeAspect="1"/>
            </p:cNvGrpSpPr>
            <p:nvPr/>
          </p:nvGrpSpPr>
          <p:grpSpPr bwMode="auto">
            <a:xfrm>
              <a:off x="9876689" y="2133942"/>
              <a:ext cx="228600" cy="228600"/>
              <a:chOff x="1344" y="2064"/>
              <a:chExt cx="192" cy="192"/>
            </a:xfrm>
          </p:grpSpPr>
          <p:sp>
            <p:nvSpPr>
              <p:cNvPr id="90" name="Oval 14">
                <a:extLst>
                  <a:ext uri="{FF2B5EF4-FFF2-40B4-BE49-F238E27FC236}">
                    <a16:creationId xmlns:a16="http://schemas.microsoft.com/office/drawing/2014/main" id="{EAB2F9AE-DFE1-B9C1-9E2C-718C44B5D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5ABAD814-9BF9-3048-16B2-0CC5053D58B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6" name="Group 95">
            <a:extLst>
              <a:ext uri="{FF2B5EF4-FFF2-40B4-BE49-F238E27FC236}">
                <a16:creationId xmlns:a16="http://schemas.microsoft.com/office/drawing/2014/main" id="{F7F1DDB0-468D-A37E-4979-69107C300B15}"/>
              </a:ext>
            </a:extLst>
          </p:cNvPr>
          <p:cNvGrpSpPr/>
          <p:nvPr/>
        </p:nvGrpSpPr>
        <p:grpSpPr>
          <a:xfrm>
            <a:off x="8764081" y="3846285"/>
            <a:ext cx="2561915" cy="2252867"/>
            <a:chOff x="8764081" y="3846285"/>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78504" y="4283606"/>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29055" y="4283606"/>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54463" y="4191211"/>
              <a:ext cx="228600" cy="2286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205255" y="5688709"/>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27399" y="4944557"/>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32031" y="50323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32031" y="5794352"/>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68200" y="5045606"/>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43918" y="4296858"/>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691552" y="4932961"/>
              <a:ext cx="228600" cy="2286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83016" y="5006229"/>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64081" y="384628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64081" y="3846285"/>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31488" y="449564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31488" y="4495642"/>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51367" y="505886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51367" y="5058860"/>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84428" y="530402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84428" y="5304026"/>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64551" y="48865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64551" y="4886582"/>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15261" y="4449261"/>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15261" y="4449261"/>
                  <a:ext cx="441568" cy="369332"/>
                </a:xfrm>
                <a:prstGeom prst="rect">
                  <a:avLst/>
                </a:prstGeom>
                <a:blipFill>
                  <a:blip r:embed="rId14"/>
                  <a:stretch>
                    <a:fillRect/>
                  </a:stretch>
                </a:blipFill>
              </p:spPr>
              <p:txBody>
                <a:bodyPr/>
                <a:lstStyle/>
                <a:p>
                  <a:r>
                    <a:rPr lang="en-US">
                      <a:noFill/>
                    </a:rPr>
                    <a:t> </a:t>
                  </a:r>
                </a:p>
              </p:txBody>
            </p:sp>
          </mc:Fallback>
        </mc:AlternateContent>
        <p:grpSp>
          <p:nvGrpSpPr>
            <p:cNvPr id="93" name="Group 13">
              <a:extLst>
                <a:ext uri="{FF2B5EF4-FFF2-40B4-BE49-F238E27FC236}">
                  <a16:creationId xmlns:a16="http://schemas.microsoft.com/office/drawing/2014/main" id="{974E7EF0-0F85-9E0C-58D7-EAA142FF7DD0}"/>
                </a:ext>
              </a:extLst>
            </p:cNvPr>
            <p:cNvGrpSpPr>
              <a:grpSpLocks noChangeAspect="1"/>
            </p:cNvGrpSpPr>
            <p:nvPr/>
          </p:nvGrpSpPr>
          <p:grpSpPr bwMode="auto">
            <a:xfrm>
              <a:off x="10170852" y="4945661"/>
              <a:ext cx="228600" cy="228600"/>
              <a:chOff x="1344" y="2064"/>
              <a:chExt cx="192" cy="192"/>
            </a:xfrm>
          </p:grpSpPr>
          <p:sp>
            <p:nvSpPr>
              <p:cNvPr id="94" name="Oval 14">
                <a:extLst>
                  <a:ext uri="{FF2B5EF4-FFF2-40B4-BE49-F238E27FC236}">
                    <a16:creationId xmlns:a16="http://schemas.microsoft.com/office/drawing/2014/main" id="{AC78FA74-3C62-2DB4-CC44-E397149EA2A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15">
                <a:extLst>
                  <a:ext uri="{FF2B5EF4-FFF2-40B4-BE49-F238E27FC236}">
                    <a16:creationId xmlns:a16="http://schemas.microsoft.com/office/drawing/2014/main" id="{0DE8CF95-126D-2B88-FBA0-0E1BF2A9D2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742209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5" name="Group 4">
            <a:extLst>
              <a:ext uri="{FF2B5EF4-FFF2-40B4-BE49-F238E27FC236}">
                <a16:creationId xmlns:a16="http://schemas.microsoft.com/office/drawing/2014/main" id="{8C990F92-FB07-1275-951D-223C1E23FD8C}"/>
              </a:ext>
            </a:extLst>
          </p:cNvPr>
          <p:cNvGrpSpPr/>
          <p:nvPr/>
        </p:nvGrpSpPr>
        <p:grpSpPr>
          <a:xfrm>
            <a:off x="8499395" y="2128423"/>
            <a:ext cx="2764280" cy="3624320"/>
            <a:chOff x="8694933" y="1658620"/>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9478421" y="2918185"/>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9193495" y="1658620"/>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9015199" y="3323813"/>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9499613" y="3089891"/>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9466961" y="4406649"/>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9469774" y="3628615"/>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10479335" y="2714410"/>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9466957" y="37094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713217" y="3588700"/>
              <a:ext cx="228600" cy="2286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950229" y="2991248"/>
              <a:ext cx="228600" cy="2286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10185411" y="4242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9532983" y="2348745"/>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10184226" y="4978140"/>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876496" y="386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876496" y="3869850"/>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9584065" y="406405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9584065" y="4064058"/>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790359" y="448896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790359" y="4488967"/>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922827" y="2090433"/>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816159" y="2008041"/>
              <a:ext cx="228600" cy="2286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9553207" y="2348745"/>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8694933" y="331648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8694933" y="3316487"/>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818586" y="26631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818586" y="2663102"/>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10066527" y="18745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10066527" y="1874549"/>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10097495" y="2357884"/>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10454929" y="3469316"/>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917101" y="3790799"/>
              <a:ext cx="228600" cy="238125"/>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825214" y="390649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825214" y="3906491"/>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F3E3BB03-84ED-B5D4-887A-98EAF92E6898}"/>
              </a:ext>
            </a:extLst>
          </p:cNvPr>
          <p:cNvGrpSpPr/>
          <p:nvPr/>
        </p:nvGrpSpPr>
        <p:grpSpPr>
          <a:xfrm>
            <a:off x="610296" y="2529018"/>
            <a:ext cx="3650089" cy="3452137"/>
            <a:chOff x="410141" y="2364389"/>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191879" y="2364389"/>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1927556" y="3427820"/>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774704" y="4120076"/>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226466" y="5192026"/>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229279" y="4424878"/>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086980" y="3791334"/>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226462" y="44948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460022" y="4386777"/>
              <a:ext cx="228600" cy="2286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557874" y="4068172"/>
              <a:ext cx="228600" cy="2286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1931664" y="4776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312123" y="3160626"/>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1930705" y="5511726"/>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013636" y="2902314"/>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1892454" y="2818818"/>
              <a:ext cx="228600" cy="2286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312712" y="3160626"/>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410141" y="40042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410141" y="4004229"/>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426231" y="374002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426231" y="3740026"/>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156104" y="26840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156104" y="2684090"/>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612376" y="3421556"/>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214434" y="4294449"/>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676606" y="4565130"/>
              <a:ext cx="228600" cy="2286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584719" y="464780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584719" y="4647800"/>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1974950" y="4178493"/>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1898016" y="3163761"/>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022563" y="450572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235923" y="37626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570530" y="4169772"/>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766322" y="3147374"/>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008451" y="3148527"/>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123956" y="139962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123956" y="1399627"/>
                <a:ext cx="5083943" cy="3063351"/>
              </a:xfrm>
              <a:prstGeom prst="rect">
                <a:avLst/>
              </a:prstGeom>
              <a:blipFill>
                <a:blip r:embed="rId14"/>
                <a:stretch>
                  <a:fillRect l="-3483" t="-1240"/>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139928"/>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19983" y="1128373"/>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Impedance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latin typeface="Cambria Math" panose="02040503050406030204" pitchFamily="18" charset="0"/>
                    <a:ea typeface="Cambria Math" panose="02040503050406030204" pitchFamily="18" charset="0"/>
                  </a:rPr>
                  <a:t> </a:t>
                </a: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(Poynting vector)</a:t>
                </a: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b="0" i="0"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9983" y="1128373"/>
                <a:ext cx="10533321" cy="5544336"/>
              </a:xfrm>
              <a:prstGeom prst="rect">
                <a:avLst/>
              </a:prstGeom>
              <a:blipFill>
                <a:blip r:embed="rId3"/>
                <a:stretch>
                  <a:fillRect l="-964" t="-4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988721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996312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73</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1726627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spTree>
    <p:extLst>
      <p:ext uri="{BB962C8B-B14F-4D97-AF65-F5344CB8AC3E}">
        <p14:creationId xmlns:p14="http://schemas.microsoft.com/office/powerpoint/2010/main" val="1371212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656799"/>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656799"/>
                <a:ext cx="10356212" cy="4374052"/>
              </a:xfrm>
              <a:prstGeom prst="rect">
                <a:avLst/>
              </a:prstGeom>
              <a:blipFill>
                <a:blip r:embed="rId3"/>
                <a:stretch>
                  <a:fillRect l="-857"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spTree>
    <p:extLst>
      <p:ext uri="{BB962C8B-B14F-4D97-AF65-F5344CB8AC3E}">
        <p14:creationId xmlns:p14="http://schemas.microsoft.com/office/powerpoint/2010/main" val="3323822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243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21963671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1102389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581155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0" y="1180216"/>
                <a:ext cx="11529391" cy="5434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0" y="1180216"/>
                <a:ext cx="11529391" cy="5434896"/>
              </a:xfrm>
              <a:prstGeom prst="rect">
                <a:avLst/>
              </a:prstGeom>
              <a:blipFill>
                <a:blip r:embed="rId3"/>
                <a:stretch>
                  <a:fillRect l="-660" r="-66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3751838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2" y="1061088"/>
                <a:ext cx="8285967" cy="492060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2" y="1061088"/>
                <a:ext cx="8285967" cy="4920606"/>
              </a:xfrm>
              <a:prstGeom prst="rect">
                <a:avLst/>
              </a:prstGeom>
              <a:blipFill>
                <a:blip r:embed="rId3"/>
                <a:stretch>
                  <a:fillRect l="-613" t="-25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823200" y="24993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Transforms, Convolution and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DF3DFE5-350B-E14D-A1FB-980B33C13519}"/>
                  </a:ext>
                </a:extLst>
              </p:cNvPr>
              <p:cNvSpPr txBox="1"/>
              <p:nvPr/>
            </p:nvSpPr>
            <p:spPr>
              <a:xfrm>
                <a:off x="421309" y="1295400"/>
                <a:ext cx="10816534" cy="5108892"/>
              </a:xfrm>
              <a:prstGeom prst="rect">
                <a:avLst/>
              </a:prstGeom>
              <a:noFill/>
            </p:spPr>
            <p:txBody>
              <a:bodyPr wrap="square" rtlCol="0">
                <a:noAutofit/>
              </a:bodyPr>
              <a:lstStyle/>
              <a:p>
                <a:pPr marL="285750" indent="-285750">
                  <a:buFont typeface="Arial" panose="020B0604020202020204" pitchFamily="34" charset="0"/>
                  <a:buChar char="•"/>
                </a:pPr>
                <a:r>
                  <a:rPr lang="en-US" sz="2000" dirty="0"/>
                  <a:t>Fourier pair: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nary>
                      <m:naryPr>
                        <m:limLoc m:val="undOvr"/>
                        <m:ctrlPr>
                          <a:rPr lang="en-US" sz="2000" b="0" i="1" smtClean="0">
                            <a:latin typeface="Cambria Math" panose="02040503050406030204" pitchFamily="18" charset="0"/>
                            <a:ea typeface="Cambria Math" panose="02040503050406030204" pitchFamily="18" charset="0"/>
                          </a:rPr>
                        </m:ctrlPr>
                      </m:naryPr>
                      <m:sub>
                        <m:r>
                          <m:rPr>
                            <m:brk m:alnAt="24"/>
                          </m:rP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𝑑𝑡</m:t>
                        </m:r>
                      </m:e>
                    </m:nary>
                  </m:oMath>
                </a14:m>
                <a:r>
                  <a:rPr lang="en-US" sz="2000" dirty="0"/>
                  <a:t> ,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ℱ</m:t>
                        </m:r>
                      </m:e>
                      <m:sup>
                        <m:r>
                          <a:rPr lang="en-US" sz="2000" b="0" i="1" smtClean="0">
                            <a:latin typeface="Cambria Math" panose="02040503050406030204" pitchFamily="18" charset="0"/>
                          </a:rPr>
                          <m:t>−1</m:t>
                        </m:r>
                      </m:sup>
                    </m:sSup>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𝜔</m:t>
                        </m:r>
                      </m:e>
                    </m:nary>
                  </m:oMath>
                </a14:m>
                <a:endParaRPr lang="en-US" sz="2000" dirty="0"/>
              </a:p>
              <a:p>
                <a:pPr marL="285750" indent="-285750">
                  <a:buFont typeface="Arial" panose="020B0604020202020204" pitchFamily="34" charset="0"/>
                  <a:buChar char="•"/>
                </a:pPr>
                <a:r>
                  <a:rPr lang="en-US" sz="2000" dirty="0"/>
                  <a:t>Convolution: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nary>
                      <m:naryPr>
                        <m:limLoc m:val="undOvr"/>
                        <m:ctrlPr>
                          <a:rPr lang="en-US" sz="2000" i="1">
                            <a:latin typeface="Cambria Math" panose="02040503050406030204" pitchFamily="18" charset="0"/>
                            <a:ea typeface="Cambria Math" panose="02040503050406030204" pitchFamily="18" charset="0"/>
                          </a:rPr>
                        </m:ctrlPr>
                      </m:naryPr>
                      <m:sub>
                        <m:r>
                          <m:rPr>
                            <m:brk/>
                          </m:rP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𝜏</m:t>
                        </m:r>
                      </m:e>
                    </m:nary>
                  </m:oMath>
                </a14:m>
                <a:r>
                  <a:rPr lang="en-US" sz="2000" dirty="0"/>
                  <a:t>.  Further,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2</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endParaRPr lang="en-US" sz="2000" b="0" dirty="0">
                  <a:ea typeface="Cambria Math" panose="02040503050406030204" pitchFamily="18" charset="0"/>
                </a:endParaRP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Transfer and response: Suppose </a:t>
                </a: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is the response to </a:t>
                </a:r>
                <a14:m>
                  <m:oMath xmlns:m="http://schemas.openxmlformats.org/officeDocument/2006/math">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r>
                  <a:rPr lang="en-US" sz="2000" dirty="0"/>
                  <a:t>  Then </a:t>
                </a: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oMath>
                </a14:m>
                <a:endParaRPr lang="en-US" sz="2000" b="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oMath>
                </a14:m>
                <a:r>
                  <a:rPr lang="en-US" sz="2000" dirty="0"/>
                  <a:t> where </a:t>
                </a:r>
                <a14:m>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ℱ</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h</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nary>
                      <m:naryPr>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m:t>
                        </m:r>
                      </m:sup>
                      <m:e>
                        <m:r>
                          <a:rPr lang="en-US" sz="2000" b="0" i="1" smtClean="0">
                            <a:latin typeface="Cambria Math" panose="02040503050406030204" pitchFamily="18" charset="0"/>
                          </a:rPr>
                          <m:t>𝑋</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r>
                          <a:rPr lang="en-US" sz="2000" b="0" i="1" smtClean="0">
                            <a:latin typeface="Cambria Math" panose="02040503050406030204" pitchFamily="18" charset="0"/>
                            <a:ea typeface="Cambria Math" panose="02040503050406030204" pitchFamily="18" charset="0"/>
                          </a:rPr>
                          <m:t>𝐻</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e>
                    </m:nary>
                  </m:oMath>
                </a14:m>
                <a:endParaRPr lang="en-US" sz="2000" dirty="0"/>
              </a:p>
            </p:txBody>
          </p:sp>
        </mc:Choice>
        <mc:Fallback xmlns="">
          <p:sp>
            <p:nvSpPr>
              <p:cNvPr id="2" name="TextBox 1">
                <a:extLst>
                  <a:ext uri="{FF2B5EF4-FFF2-40B4-BE49-F238E27FC236}">
                    <a16:creationId xmlns:a16="http://schemas.microsoft.com/office/drawing/2014/main" id="{BDF3DFE5-350B-E14D-A1FB-980B33C13519}"/>
                  </a:ext>
                </a:extLst>
              </p:cNvPr>
              <p:cNvSpPr txBox="1">
                <a:spLocks noRot="1" noChangeAspect="1" noMove="1" noResize="1" noEditPoints="1" noAdjustHandles="1" noChangeArrowheads="1" noChangeShapeType="1" noTextEdit="1"/>
              </p:cNvSpPr>
              <p:nvPr/>
            </p:nvSpPr>
            <p:spPr>
              <a:xfrm>
                <a:off x="421309" y="1295400"/>
                <a:ext cx="10816534" cy="5108892"/>
              </a:xfrm>
              <a:prstGeom prst="rect">
                <a:avLst/>
              </a:prstGeom>
              <a:blipFill>
                <a:blip r:embed="rId3"/>
                <a:stretch>
                  <a:fillRect l="-469" t="-4467"/>
                </a:stretch>
              </a:blipFill>
            </p:spPr>
            <p:txBody>
              <a:bodyPr/>
              <a:lstStyle/>
              <a:p>
                <a:r>
                  <a:rPr lang="en-US">
                    <a:noFill/>
                  </a:rPr>
                  <a:t> </a:t>
                </a:r>
              </a:p>
            </p:txBody>
          </p:sp>
        </mc:Fallback>
      </mc:AlternateContent>
    </p:spTree>
    <p:extLst>
      <p:ext uri="{BB962C8B-B14F-4D97-AF65-F5344CB8AC3E}">
        <p14:creationId xmlns:p14="http://schemas.microsoft.com/office/powerpoint/2010/main" val="269741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8934756" y="37247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775300" y="5494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Tree>
    <p:extLst>
      <p:ext uri="{BB962C8B-B14F-4D97-AF65-F5344CB8AC3E}">
        <p14:creationId xmlns:p14="http://schemas.microsoft.com/office/powerpoint/2010/main" val="4070577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spTree>
    <p:extLst>
      <p:ext uri="{BB962C8B-B14F-4D97-AF65-F5344CB8AC3E}">
        <p14:creationId xmlns:p14="http://schemas.microsoft.com/office/powerpoint/2010/main" val="30795523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864686" y="2217407"/>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864686" y="2217407"/>
                <a:ext cx="6673639" cy="3390018"/>
              </a:xfrm>
              <a:prstGeom prst="rect">
                <a:avLst/>
              </a:prstGeom>
              <a:blipFill>
                <a:blip r:embed="rId3"/>
                <a:stretch>
                  <a:fillRect l="-951" t="-373"/>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612700" y="2998089"/>
                <a:ext cx="9015862" cy="3667938"/>
              </a:xfrm>
              <a:prstGeom prst="rect">
                <a:avLst/>
              </a:prstGeom>
              <a:noFill/>
            </p:spPr>
            <p:txBody>
              <a:bodyPr wrap="square" rtlCol="0">
                <a:noAutofit/>
              </a:bodyPr>
              <a:lstStyle/>
              <a:p>
                <a:pPr marL="342900" indent="-342900">
                  <a:buFont typeface="Arial" panose="020B0604020202020204" pitchFamily="34" charset="0"/>
                  <a:buChar char="•"/>
                </a:pPr>
                <a:r>
                  <a:rPr lang="en-US" sz="2000" dirty="0"/>
                  <a:t>Diode model: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𝑉</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r>
                  <a:rPr lang="en-US" sz="2000" dirty="0"/>
                  <a:t>Triode model: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𝑝</m:t>
                            </m:r>
                          </m:sub>
                        </m:sSub>
                        <m:r>
                          <a:rPr lang="en-US" sz="2000" i="1">
                            <a:latin typeface="Cambria Math" panose="02040503050406030204" pitchFamily="18" charset="0"/>
                          </a:rPr>
                          <m:t>)</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sup>
                    </m:sSup>
                  </m:oMath>
                </a14:m>
                <a:endParaRPr lang="en-US" sz="2000" dirty="0"/>
              </a:p>
              <a:p>
                <a:pPr marL="342900" indent="-34290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𝑔</m:t>
                        </m:r>
                      </m:sub>
                    </m:sSub>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den>
                    </m:f>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𝑔</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𝑝</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For 12AX7,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=1.8</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siemens,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=53.5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612700" y="2998089"/>
                <a:ext cx="9015862" cy="3667938"/>
              </a:xfrm>
              <a:prstGeom prst="rect">
                <a:avLst/>
              </a:prstGeom>
              <a:blipFill>
                <a:blip r:embed="rId3"/>
                <a:stretch>
                  <a:fillRect l="-563" t="-9655"/>
                </a:stretch>
              </a:blipFill>
            </p:spPr>
            <p:txBody>
              <a:bodyPr/>
              <a:lstStyle/>
              <a:p>
                <a:r>
                  <a:rPr lang="en-US">
                    <a:noFill/>
                  </a:rPr>
                  <a:t> </a:t>
                </a:r>
              </a:p>
            </p:txBody>
          </p:sp>
        </mc:Fallback>
      </mc:AlternateContent>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8" y="633994"/>
            <a:ext cx="2392158" cy="192458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C0667DC9-B46A-0B59-7A1C-810C98E610CA}"/>
              </a:ext>
            </a:extLst>
          </p:cNvPr>
          <p:cNvSpPr/>
          <p:nvPr/>
        </p:nvSpPr>
        <p:spPr>
          <a:xfrm>
            <a:off x="9628562" y="886986"/>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AC93121F-0403-9112-85A9-D0545C8D7DC2}"/>
              </a:ext>
            </a:extLst>
          </p:cNvPr>
          <p:cNvCxnSpPr/>
          <p:nvPr/>
        </p:nvCxnSpPr>
        <p:spPr>
          <a:xfrm>
            <a:off x="9959867" y="1178837"/>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902A51-9C0C-1725-691F-013185BA26D1}"/>
              </a:ext>
            </a:extLst>
          </p:cNvPr>
          <p:cNvCxnSpPr/>
          <p:nvPr/>
        </p:nvCxnSpPr>
        <p:spPr>
          <a:xfrm>
            <a:off x="9986370" y="172879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956269-F04E-2DA9-06AE-1E8D3FFAE2E5}"/>
              </a:ext>
            </a:extLst>
          </p:cNvPr>
          <p:cNvCxnSpPr>
            <a:cxnSpLocks/>
          </p:cNvCxnSpPr>
          <p:nvPr/>
        </p:nvCxnSpPr>
        <p:spPr>
          <a:xfrm>
            <a:off x="10403813" y="1715547"/>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192395-AF79-C563-CB06-FE75EE7673BA}"/>
              </a:ext>
            </a:extLst>
          </p:cNvPr>
          <p:cNvCxnSpPr>
            <a:cxnSpLocks/>
          </p:cNvCxnSpPr>
          <p:nvPr/>
        </p:nvCxnSpPr>
        <p:spPr>
          <a:xfrm>
            <a:off x="10191640" y="3439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C174D0-F8CC-F736-794B-7DA6E6C51167}"/>
              </a:ext>
            </a:extLst>
          </p:cNvPr>
          <p:cNvCxnSpPr>
            <a:cxnSpLocks/>
          </p:cNvCxnSpPr>
          <p:nvPr/>
        </p:nvCxnSpPr>
        <p:spPr>
          <a:xfrm>
            <a:off x="9986370" y="1715547"/>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20">
            <a:extLst>
              <a:ext uri="{FF2B5EF4-FFF2-40B4-BE49-F238E27FC236}">
                <a16:creationId xmlns:a16="http://schemas.microsoft.com/office/drawing/2014/main" id="{B25C0C46-B326-AC11-5A2E-FA4B42868864}"/>
              </a:ext>
            </a:extLst>
          </p:cNvPr>
          <p:cNvGrpSpPr>
            <a:grpSpLocks/>
          </p:cNvGrpSpPr>
          <p:nvPr/>
        </p:nvGrpSpPr>
        <p:grpSpPr bwMode="auto">
          <a:xfrm>
            <a:off x="9913482" y="2477547"/>
            <a:ext cx="152400" cy="304800"/>
            <a:chOff x="3264" y="3072"/>
            <a:chExt cx="96" cy="192"/>
          </a:xfrm>
        </p:grpSpPr>
        <p:sp>
          <p:nvSpPr>
            <p:cNvPr id="14" name="Line 17">
              <a:extLst>
                <a:ext uri="{FF2B5EF4-FFF2-40B4-BE49-F238E27FC236}">
                  <a16:creationId xmlns:a16="http://schemas.microsoft.com/office/drawing/2014/main" id="{0C52464F-36E0-8BEC-7800-5FF831C2D7F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Freeform 18">
              <a:extLst>
                <a:ext uri="{FF2B5EF4-FFF2-40B4-BE49-F238E27FC236}">
                  <a16:creationId xmlns:a16="http://schemas.microsoft.com/office/drawing/2014/main" id="{20CF89A1-E08C-4F95-0760-564097567B1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356">
            <a:extLst>
              <a:ext uri="{FF2B5EF4-FFF2-40B4-BE49-F238E27FC236}">
                <a16:creationId xmlns:a16="http://schemas.microsoft.com/office/drawing/2014/main" id="{BFB156F7-4019-CB42-2F47-85472129BDAB}"/>
              </a:ext>
            </a:extLst>
          </p:cNvPr>
          <p:cNvGrpSpPr>
            <a:grpSpLocks/>
          </p:cNvGrpSpPr>
          <p:nvPr/>
        </p:nvGrpSpPr>
        <p:grpSpPr bwMode="auto">
          <a:xfrm>
            <a:off x="11151909" y="335460"/>
            <a:ext cx="628650" cy="985837"/>
            <a:chOff x="2944" y="3306"/>
            <a:chExt cx="198" cy="524"/>
          </a:xfrm>
        </p:grpSpPr>
        <p:grpSp>
          <p:nvGrpSpPr>
            <p:cNvPr id="47" name="Group 298">
              <a:extLst>
                <a:ext uri="{FF2B5EF4-FFF2-40B4-BE49-F238E27FC236}">
                  <a16:creationId xmlns:a16="http://schemas.microsoft.com/office/drawing/2014/main" id="{511D95C6-D8C0-CA05-2A4E-A10DFFFA4114}"/>
                </a:ext>
              </a:extLst>
            </p:cNvPr>
            <p:cNvGrpSpPr>
              <a:grpSpLocks/>
            </p:cNvGrpSpPr>
            <p:nvPr/>
          </p:nvGrpSpPr>
          <p:grpSpPr bwMode="auto">
            <a:xfrm>
              <a:off x="2944" y="3306"/>
              <a:ext cx="198" cy="518"/>
              <a:chOff x="3058" y="3370"/>
              <a:chExt cx="198" cy="518"/>
            </a:xfrm>
          </p:grpSpPr>
          <p:grpSp>
            <p:nvGrpSpPr>
              <p:cNvPr id="49" name="Group 294">
                <a:extLst>
                  <a:ext uri="{FF2B5EF4-FFF2-40B4-BE49-F238E27FC236}">
                    <a16:creationId xmlns:a16="http://schemas.microsoft.com/office/drawing/2014/main" id="{1628CDFC-4207-62DB-2E17-DE488CF3AB33}"/>
                  </a:ext>
                </a:extLst>
              </p:cNvPr>
              <p:cNvGrpSpPr>
                <a:grpSpLocks/>
              </p:cNvGrpSpPr>
              <p:nvPr/>
            </p:nvGrpSpPr>
            <p:grpSpPr bwMode="auto">
              <a:xfrm>
                <a:off x="3083" y="3370"/>
                <a:ext cx="173" cy="518"/>
                <a:chOff x="3083" y="3370"/>
                <a:chExt cx="173" cy="518"/>
              </a:xfrm>
            </p:grpSpPr>
            <p:grpSp>
              <p:nvGrpSpPr>
                <p:cNvPr id="53" name="Group 292">
                  <a:extLst>
                    <a:ext uri="{FF2B5EF4-FFF2-40B4-BE49-F238E27FC236}">
                      <a16:creationId xmlns:a16="http://schemas.microsoft.com/office/drawing/2014/main" id="{6FB691F4-0909-52A3-A6CD-FC777CC2140A}"/>
                    </a:ext>
                  </a:extLst>
                </p:cNvPr>
                <p:cNvGrpSpPr>
                  <a:grpSpLocks/>
                </p:cNvGrpSpPr>
                <p:nvPr/>
              </p:nvGrpSpPr>
              <p:grpSpPr bwMode="auto">
                <a:xfrm>
                  <a:off x="3083" y="3542"/>
                  <a:ext cx="173" cy="169"/>
                  <a:chOff x="3092" y="3427"/>
                  <a:chExt cx="173" cy="284"/>
                </a:xfrm>
              </p:grpSpPr>
              <p:grpSp>
                <p:nvGrpSpPr>
                  <p:cNvPr id="56" name="Group 286">
                    <a:extLst>
                      <a:ext uri="{FF2B5EF4-FFF2-40B4-BE49-F238E27FC236}">
                        <a16:creationId xmlns:a16="http://schemas.microsoft.com/office/drawing/2014/main" id="{8158F9BF-F18F-3D12-7A6E-3804CB4DF325}"/>
                      </a:ext>
                    </a:extLst>
                  </p:cNvPr>
                  <p:cNvGrpSpPr>
                    <a:grpSpLocks/>
                  </p:cNvGrpSpPr>
                  <p:nvPr/>
                </p:nvGrpSpPr>
                <p:grpSpPr bwMode="auto">
                  <a:xfrm>
                    <a:off x="3092" y="3427"/>
                    <a:ext cx="173" cy="230"/>
                    <a:chOff x="3168" y="3485"/>
                    <a:chExt cx="173" cy="230"/>
                  </a:xfrm>
                </p:grpSpPr>
                <p:sp>
                  <p:nvSpPr>
                    <p:cNvPr id="61" name="Line 283">
                      <a:extLst>
                        <a:ext uri="{FF2B5EF4-FFF2-40B4-BE49-F238E27FC236}">
                          <a16:creationId xmlns:a16="http://schemas.microsoft.com/office/drawing/2014/main" id="{B2D4B3CE-9A0F-A03E-71E5-DBC0751A148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Line 284">
                      <a:extLst>
                        <a:ext uri="{FF2B5EF4-FFF2-40B4-BE49-F238E27FC236}">
                          <a16:creationId xmlns:a16="http://schemas.microsoft.com/office/drawing/2014/main" id="{BFB41AAE-CE76-66E6-31E9-E0CD46CB614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4" name="Line 285">
                      <a:extLst>
                        <a:ext uri="{FF2B5EF4-FFF2-40B4-BE49-F238E27FC236}">
                          <a16:creationId xmlns:a16="http://schemas.microsoft.com/office/drawing/2014/main" id="{C86189D7-BAD8-C2A7-6A8F-9183116164DA}"/>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287">
                    <a:extLst>
                      <a:ext uri="{FF2B5EF4-FFF2-40B4-BE49-F238E27FC236}">
                        <a16:creationId xmlns:a16="http://schemas.microsoft.com/office/drawing/2014/main" id="{229106CB-0A66-B0E2-BD98-1B1293AE2401}"/>
                      </a:ext>
                    </a:extLst>
                  </p:cNvPr>
                  <p:cNvGrpSpPr>
                    <a:grpSpLocks/>
                  </p:cNvGrpSpPr>
                  <p:nvPr/>
                </p:nvGrpSpPr>
                <p:grpSpPr bwMode="auto">
                  <a:xfrm>
                    <a:off x="3128" y="3481"/>
                    <a:ext cx="91" cy="230"/>
                    <a:chOff x="3168" y="3485"/>
                    <a:chExt cx="173" cy="230"/>
                  </a:xfrm>
                </p:grpSpPr>
                <p:sp>
                  <p:nvSpPr>
                    <p:cNvPr id="58" name="Line 288">
                      <a:extLst>
                        <a:ext uri="{FF2B5EF4-FFF2-40B4-BE49-F238E27FC236}">
                          <a16:creationId xmlns:a16="http://schemas.microsoft.com/office/drawing/2014/main" id="{D222F31E-72C3-53C2-EC97-EBE0D91060F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289">
                      <a:extLst>
                        <a:ext uri="{FF2B5EF4-FFF2-40B4-BE49-F238E27FC236}">
                          <a16:creationId xmlns:a16="http://schemas.microsoft.com/office/drawing/2014/main" id="{021416F8-CF0C-D947-BD21-9F692106594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290">
                      <a:extLst>
                        <a:ext uri="{FF2B5EF4-FFF2-40B4-BE49-F238E27FC236}">
                          <a16:creationId xmlns:a16="http://schemas.microsoft.com/office/drawing/2014/main" id="{45072AA4-2CF8-59E1-FF9D-02D2E06C76E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4" name="Line 291">
                  <a:extLst>
                    <a:ext uri="{FF2B5EF4-FFF2-40B4-BE49-F238E27FC236}">
                      <a16:creationId xmlns:a16="http://schemas.microsoft.com/office/drawing/2014/main" id="{C9C21362-FB90-5A67-0F63-A0BF9C1BD8C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 name="Line 293">
                  <a:extLst>
                    <a:ext uri="{FF2B5EF4-FFF2-40B4-BE49-F238E27FC236}">
                      <a16:creationId xmlns:a16="http://schemas.microsoft.com/office/drawing/2014/main" id="{ACE760B7-2018-828F-BE37-C91C1FC3983B}"/>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1" name="Text Box 296">
                <a:extLst>
                  <a:ext uri="{FF2B5EF4-FFF2-40B4-BE49-F238E27FC236}">
                    <a16:creationId xmlns:a16="http://schemas.microsoft.com/office/drawing/2014/main" id="{1CCA4B5F-E173-0C52-0098-B7CCA45D8198}"/>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52" name="Text Box 297">
                <a:extLst>
                  <a:ext uri="{FF2B5EF4-FFF2-40B4-BE49-F238E27FC236}">
                    <a16:creationId xmlns:a16="http://schemas.microsoft.com/office/drawing/2014/main" id="{4FAC81A5-2965-60EC-A609-10F2CDCA696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8" name="Freeform 355">
              <a:extLst>
                <a:ext uri="{FF2B5EF4-FFF2-40B4-BE49-F238E27FC236}">
                  <a16:creationId xmlns:a16="http://schemas.microsoft.com/office/drawing/2014/main" id="{AE57529A-8B28-C55A-E813-9679B6090B3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026" name="Group 220">
            <a:extLst>
              <a:ext uri="{FF2B5EF4-FFF2-40B4-BE49-F238E27FC236}">
                <a16:creationId xmlns:a16="http://schemas.microsoft.com/office/drawing/2014/main" id="{3BD8EF3B-F4F8-A57D-2EC2-8172C6F0C55E}"/>
              </a:ext>
            </a:extLst>
          </p:cNvPr>
          <p:cNvGrpSpPr>
            <a:grpSpLocks/>
          </p:cNvGrpSpPr>
          <p:nvPr/>
        </p:nvGrpSpPr>
        <p:grpSpPr bwMode="auto">
          <a:xfrm>
            <a:off x="11429721" y="1227470"/>
            <a:ext cx="152400" cy="304800"/>
            <a:chOff x="3264" y="3072"/>
            <a:chExt cx="96" cy="192"/>
          </a:xfrm>
        </p:grpSpPr>
        <p:sp>
          <p:nvSpPr>
            <p:cNvPr id="1028" name="Line 17">
              <a:extLst>
                <a:ext uri="{FF2B5EF4-FFF2-40B4-BE49-F238E27FC236}">
                  <a16:creationId xmlns:a16="http://schemas.microsoft.com/office/drawing/2014/main" id="{AF17A1DF-8329-DA64-8DE7-423CB6F78E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Freeform 18">
              <a:extLst>
                <a:ext uri="{FF2B5EF4-FFF2-40B4-BE49-F238E27FC236}">
                  <a16:creationId xmlns:a16="http://schemas.microsoft.com/office/drawing/2014/main" id="{7C25B0D5-0AB6-FE43-BD24-30F3E15AD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31" name="Straight Connector 1030">
            <a:extLst>
              <a:ext uri="{FF2B5EF4-FFF2-40B4-BE49-F238E27FC236}">
                <a16:creationId xmlns:a16="http://schemas.microsoft.com/office/drawing/2014/main" id="{9DD20A46-70D1-9557-3E02-884ED3A43FC6}"/>
              </a:ext>
            </a:extLst>
          </p:cNvPr>
          <p:cNvCxnSpPr>
            <a:cxnSpLocks/>
          </p:cNvCxnSpPr>
          <p:nvPr/>
        </p:nvCxnSpPr>
        <p:spPr>
          <a:xfrm>
            <a:off x="10186346" y="352104"/>
            <a:ext cx="1318172" cy="62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5797F474-AAF0-E6B7-14F5-02EFAFE9FD79}"/>
              </a:ext>
            </a:extLst>
          </p:cNvPr>
          <p:cNvSpPr txBox="1"/>
          <p:nvPr/>
        </p:nvSpPr>
        <p:spPr>
          <a:xfrm>
            <a:off x="10507762" y="-78111"/>
            <a:ext cx="478486" cy="369332"/>
          </a:xfrm>
          <a:prstGeom prst="rect">
            <a:avLst/>
          </a:prstGeom>
          <a:noFill/>
        </p:spPr>
        <p:txBody>
          <a:bodyPr wrap="square" rtlCol="0">
            <a:spAutoFit/>
          </a:bodyPr>
          <a:lstStyle/>
          <a:p>
            <a:r>
              <a:rPr lang="en-US" dirty="0" err="1"/>
              <a:t>i</a:t>
            </a:r>
            <a:r>
              <a:rPr lang="en-US" baseline="-25000" dirty="0" err="1"/>
              <a:t>p</a:t>
            </a:r>
            <a:endParaRPr lang="en-US" baseline="-25000" dirty="0"/>
          </a:p>
        </p:txBody>
      </p:sp>
      <p:sp>
        <p:nvSpPr>
          <p:cNvPr id="1034" name="TextBox 1033">
            <a:extLst>
              <a:ext uri="{FF2B5EF4-FFF2-40B4-BE49-F238E27FC236}">
                <a16:creationId xmlns:a16="http://schemas.microsoft.com/office/drawing/2014/main" id="{0D7F235E-7FA2-C468-21D8-AFB3B9A807C3}"/>
              </a:ext>
            </a:extLst>
          </p:cNvPr>
          <p:cNvSpPr txBox="1"/>
          <p:nvPr/>
        </p:nvSpPr>
        <p:spPr>
          <a:xfrm>
            <a:off x="11484165" y="293856"/>
            <a:ext cx="478486" cy="369332"/>
          </a:xfrm>
          <a:prstGeom prst="rect">
            <a:avLst/>
          </a:prstGeom>
          <a:noFill/>
        </p:spPr>
        <p:txBody>
          <a:bodyPr wrap="square" rtlCol="0">
            <a:spAutoFit/>
          </a:bodyPr>
          <a:lstStyle/>
          <a:p>
            <a:r>
              <a:rPr lang="en-US" dirty="0"/>
              <a:t>V</a:t>
            </a:r>
            <a:endParaRPr lang="en-US" baseline="-25000" dirty="0"/>
          </a:p>
        </p:txBody>
      </p:sp>
      <p:sp>
        <p:nvSpPr>
          <p:cNvPr id="1035" name="Oval 1034">
            <a:extLst>
              <a:ext uri="{FF2B5EF4-FFF2-40B4-BE49-F238E27FC236}">
                <a16:creationId xmlns:a16="http://schemas.microsoft.com/office/drawing/2014/main" id="{190D119D-CE2B-FAEA-2755-33C2D9050DBB}"/>
              </a:ext>
            </a:extLst>
          </p:cNvPr>
          <p:cNvSpPr/>
          <p:nvPr/>
        </p:nvSpPr>
        <p:spPr>
          <a:xfrm>
            <a:off x="10655017" y="3930500"/>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36" name="Straight Connector 1035">
            <a:extLst>
              <a:ext uri="{FF2B5EF4-FFF2-40B4-BE49-F238E27FC236}">
                <a16:creationId xmlns:a16="http://schemas.microsoft.com/office/drawing/2014/main" id="{BF50E727-CDCA-61D6-E0D4-88283B190564}"/>
              </a:ext>
            </a:extLst>
          </p:cNvPr>
          <p:cNvCxnSpPr/>
          <p:nvPr/>
        </p:nvCxnSpPr>
        <p:spPr>
          <a:xfrm>
            <a:off x="10986322" y="422235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94A08CB-796B-97E8-4F66-4A715546358F}"/>
              </a:ext>
            </a:extLst>
          </p:cNvPr>
          <p:cNvCxnSpPr/>
          <p:nvPr/>
        </p:nvCxnSpPr>
        <p:spPr>
          <a:xfrm>
            <a:off x="11012825" y="4772313"/>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8F6B5FB9-DA59-8D15-C0FE-7309A8D4B49C}"/>
              </a:ext>
            </a:extLst>
          </p:cNvPr>
          <p:cNvCxnSpPr>
            <a:cxnSpLocks/>
          </p:cNvCxnSpPr>
          <p:nvPr/>
        </p:nvCxnSpPr>
        <p:spPr>
          <a:xfrm>
            <a:off x="11430268" y="4759061"/>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8F0E10AB-440E-2BF1-26C3-BB72249A23CA}"/>
              </a:ext>
            </a:extLst>
          </p:cNvPr>
          <p:cNvCxnSpPr>
            <a:cxnSpLocks/>
          </p:cNvCxnSpPr>
          <p:nvPr/>
        </p:nvCxnSpPr>
        <p:spPr>
          <a:xfrm>
            <a:off x="11218095" y="33874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A55FE1C9-5C69-4539-7685-B62E7675FEA8}"/>
              </a:ext>
            </a:extLst>
          </p:cNvPr>
          <p:cNvCxnSpPr>
            <a:cxnSpLocks/>
          </p:cNvCxnSpPr>
          <p:nvPr/>
        </p:nvCxnSpPr>
        <p:spPr>
          <a:xfrm>
            <a:off x="11012825" y="4759061"/>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41" name="Group 220">
            <a:extLst>
              <a:ext uri="{FF2B5EF4-FFF2-40B4-BE49-F238E27FC236}">
                <a16:creationId xmlns:a16="http://schemas.microsoft.com/office/drawing/2014/main" id="{9C9B4429-3CCE-A7A5-843E-477A787493CE}"/>
              </a:ext>
            </a:extLst>
          </p:cNvPr>
          <p:cNvGrpSpPr>
            <a:grpSpLocks/>
          </p:cNvGrpSpPr>
          <p:nvPr/>
        </p:nvGrpSpPr>
        <p:grpSpPr bwMode="auto">
          <a:xfrm>
            <a:off x="10939937" y="5521061"/>
            <a:ext cx="152400" cy="304800"/>
            <a:chOff x="3264" y="3072"/>
            <a:chExt cx="96" cy="192"/>
          </a:xfrm>
        </p:grpSpPr>
        <p:sp>
          <p:nvSpPr>
            <p:cNvPr id="1042" name="Line 17">
              <a:extLst>
                <a:ext uri="{FF2B5EF4-FFF2-40B4-BE49-F238E27FC236}">
                  <a16:creationId xmlns:a16="http://schemas.microsoft.com/office/drawing/2014/main" id="{C916AA04-B8AD-F05E-EC4E-156EEC03DD3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3" name="Freeform 18">
              <a:extLst>
                <a:ext uri="{FF2B5EF4-FFF2-40B4-BE49-F238E27FC236}">
                  <a16:creationId xmlns:a16="http://schemas.microsoft.com/office/drawing/2014/main" id="{CCD9F4DE-7D49-6AE4-0569-F881CB60BF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068" name="Straight Connector 1067">
            <a:extLst>
              <a:ext uri="{FF2B5EF4-FFF2-40B4-BE49-F238E27FC236}">
                <a16:creationId xmlns:a16="http://schemas.microsoft.com/office/drawing/2014/main" id="{83FD7A31-3F77-56C4-8AAE-00886D35D39B}"/>
              </a:ext>
            </a:extLst>
          </p:cNvPr>
          <p:cNvCxnSpPr>
            <a:cxnSpLocks/>
          </p:cNvCxnSpPr>
          <p:nvPr/>
        </p:nvCxnSpPr>
        <p:spPr>
          <a:xfrm flipH="1">
            <a:off x="10979902" y="4491325"/>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3D8894A0-3B68-B3DB-379B-7FB32A5889C2}"/>
              </a:ext>
            </a:extLst>
          </p:cNvPr>
          <p:cNvCxnSpPr>
            <a:cxnSpLocks/>
          </p:cNvCxnSpPr>
          <p:nvPr/>
        </p:nvCxnSpPr>
        <p:spPr>
          <a:xfrm>
            <a:off x="10225272" y="4488284"/>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31BC8F3D-6A26-5904-3568-CCF051A061D4}"/>
              </a:ext>
            </a:extLst>
          </p:cNvPr>
          <p:cNvSpPr txBox="1"/>
          <p:nvPr/>
        </p:nvSpPr>
        <p:spPr>
          <a:xfrm>
            <a:off x="11302688" y="3191092"/>
            <a:ext cx="478486" cy="369332"/>
          </a:xfrm>
          <a:prstGeom prst="rect">
            <a:avLst/>
          </a:prstGeom>
          <a:noFill/>
        </p:spPr>
        <p:txBody>
          <a:bodyPr wrap="square" rtlCol="0">
            <a:spAutoFit/>
          </a:bodyPr>
          <a:lstStyle/>
          <a:p>
            <a:r>
              <a:rPr lang="en-US" dirty="0" err="1"/>
              <a:t>v</a:t>
            </a:r>
            <a:r>
              <a:rPr lang="en-US" baseline="-25000" dirty="0" err="1"/>
              <a:t>p</a:t>
            </a:r>
            <a:endParaRPr lang="en-US" baseline="-25000" dirty="0"/>
          </a:p>
        </p:txBody>
      </p:sp>
      <p:sp>
        <p:nvSpPr>
          <p:cNvPr id="1073" name="Oval 1072">
            <a:extLst>
              <a:ext uri="{FF2B5EF4-FFF2-40B4-BE49-F238E27FC236}">
                <a16:creationId xmlns:a16="http://schemas.microsoft.com/office/drawing/2014/main" id="{C4B871FF-4808-DDE7-2E9F-3696B15424BF}"/>
              </a:ext>
            </a:extLst>
          </p:cNvPr>
          <p:cNvSpPr/>
          <p:nvPr/>
        </p:nvSpPr>
        <p:spPr>
          <a:xfrm>
            <a:off x="11150417" y="3362133"/>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EEF7B885-F445-39C6-F8E4-BD1723BD228C}"/>
              </a:ext>
            </a:extLst>
          </p:cNvPr>
          <p:cNvSpPr/>
          <p:nvPr/>
        </p:nvSpPr>
        <p:spPr>
          <a:xfrm>
            <a:off x="10200163" y="4428929"/>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TextBox 1074">
            <a:extLst>
              <a:ext uri="{FF2B5EF4-FFF2-40B4-BE49-F238E27FC236}">
                <a16:creationId xmlns:a16="http://schemas.microsoft.com/office/drawing/2014/main" id="{715C409F-D5CA-8331-1FA5-9A42C776B0C8}"/>
              </a:ext>
            </a:extLst>
          </p:cNvPr>
          <p:cNvSpPr txBox="1"/>
          <p:nvPr/>
        </p:nvSpPr>
        <p:spPr>
          <a:xfrm>
            <a:off x="10108789" y="4019159"/>
            <a:ext cx="478486" cy="369332"/>
          </a:xfrm>
          <a:prstGeom prst="rect">
            <a:avLst/>
          </a:prstGeom>
          <a:noFill/>
        </p:spPr>
        <p:txBody>
          <a:bodyPr wrap="square" rtlCol="0">
            <a:spAutoFit/>
          </a:bodyPr>
          <a:lstStyle/>
          <a:p>
            <a:r>
              <a:rPr lang="en-US" dirty="0"/>
              <a:t>v</a:t>
            </a:r>
            <a:r>
              <a:rPr lang="en-US" baseline="-25000" dirty="0"/>
              <a:t>g</a:t>
            </a:r>
          </a:p>
        </p:txBody>
      </p:sp>
    </p:spTree>
    <p:extLst>
      <p:ext uri="{BB962C8B-B14F-4D97-AF65-F5344CB8AC3E}">
        <p14:creationId xmlns:p14="http://schemas.microsoft.com/office/powerpoint/2010/main" val="2119087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126630" y="1438720"/>
                <a:ext cx="8507600" cy="4929726"/>
              </a:xfrm>
              <a:prstGeom prst="rect">
                <a:avLst/>
              </a:prstGeom>
              <a:noFill/>
            </p:spPr>
            <p:txBody>
              <a:bodyPr wrap="square" rtlCol="0">
                <a:noAutofit/>
              </a:bodyPr>
              <a:lstStyle/>
              <a:p>
                <a:pPr marL="342900" indent="-342900">
                  <a:buFont typeface="Arial" panose="020B0604020202020204" pitchFamily="34" charset="0"/>
                  <a:buChar char="•"/>
                </a:pPr>
                <a:r>
                  <a:rPr lang="en-US" sz="2000" dirty="0"/>
                  <a:t>Amplifier</a:t>
                </a:r>
              </a:p>
              <a:p>
                <a:pPr marL="342900" indent="-342900">
                  <a:buFont typeface="Arial" panose="020B0604020202020204" pitchFamily="34" charset="0"/>
                  <a:buChar char="•"/>
                </a:pPr>
                <a:r>
                  <a:rPr lang="en-US" sz="2000" dirty="0"/>
                  <a:t>For 12AX7,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oMath>
                </a14:m>
                <a:r>
                  <a:rPr lang="en-US" sz="2000" dirty="0"/>
                  <a:t>, 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=−1.5</m:t>
                    </m:r>
                  </m:oMath>
                </a14:m>
                <a:r>
                  <a:rPr lang="en-US" sz="2000" dirty="0"/>
                  <a:t> in equivalent circuit (i.e.-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=1.5</m:t>
                    </m:r>
                    <m:r>
                      <a:rPr lang="en-US" sz="2000" b="0" i="1" smtClean="0">
                        <a:latin typeface="Cambria Math" panose="02040503050406030204" pitchFamily="18" charset="0"/>
                      </a:rPr>
                      <m:t>𝑉</m:t>
                    </m:r>
                  </m:oMath>
                </a14:m>
                <a:r>
                  <a:rPr lang="en-US" sz="2000" dirty="0"/>
                  <a:t>),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=750</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ea typeface="Cambria Math" panose="02040503050406030204" pitchFamily="18" charset="0"/>
                </a:endParaRPr>
              </a:p>
              <a:p>
                <a:pPr marL="342900" indent="-342900">
                  <a:buFont typeface="Arial" panose="020B0604020202020204" pitchFamily="34" charset="0"/>
                  <a:buChar char="•"/>
                </a:pPr>
                <a:r>
                  <a:rPr lang="en-US" sz="2000" dirty="0"/>
                  <a:t>In equivalent,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𝑣</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sub>
                    </m:sSub>
                    <m:r>
                      <a:rPr lang="en-US" sz="2000" b="0" i="1" smtClean="0">
                        <a:latin typeface="Cambria Math" panose="02040503050406030204" pitchFamily="18" charset="0"/>
                        <a:ea typeface="Cambria Math" panose="02040503050406030204" pitchFamily="18" charset="0"/>
                      </a:rPr>
                      <m:t>)</m:t>
                    </m:r>
                  </m:oMath>
                </a14:m>
                <a:endParaRPr lang="en-US" sz="2000" dirty="0"/>
              </a:p>
              <a:p>
                <a:pPr marL="342900" indent="-34290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0</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b="0" i="1" smtClean="0">
                            <a:latin typeface="Cambria Math" panose="02040503050406030204" pitchFamily="18" charset="0"/>
                            <a:ea typeface="Cambria Math" panose="02040503050406030204" pitchFamily="18" charset="0"/>
                          </a:rPr>
                          <m:t>𝑅</m:t>
                        </m:r>
                      </m:den>
                    </m:f>
                  </m:oMath>
                </a14:m>
                <a:r>
                  <a:rPr lang="en-US" sz="2000" dirty="0"/>
                  <a:t>.  So,</a:t>
                </a:r>
              </a:p>
              <a:p>
                <a:pPr marL="342900"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𝑜</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𝑖</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=−30.6</m:t>
                    </m:r>
                  </m:oMath>
                </a14:m>
                <a:endParaRPr lang="en-US" sz="2000" dirty="0"/>
              </a:p>
              <a:p>
                <a:pPr marL="342900" indent="-342900">
                  <a:buFont typeface="Arial" panose="020B0604020202020204" pitchFamily="34" charset="0"/>
                  <a:buChar char="•"/>
                </a:pPr>
                <a:r>
                  <a:rPr lang="en-US" sz="2000" dirty="0"/>
                  <a:t>Often we set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126630" y="1438720"/>
                <a:ext cx="8507600" cy="4929726"/>
              </a:xfrm>
              <a:prstGeom prst="rect">
                <a:avLst/>
              </a:prstGeom>
              <a:blipFill>
                <a:blip r:embed="rId3"/>
                <a:stretch>
                  <a:fillRect l="-746" t="-771"/>
                </a:stretch>
              </a:blipFill>
            </p:spPr>
            <p:txBody>
              <a:bodyPr/>
              <a:lstStyle/>
              <a:p>
                <a:r>
                  <a:rPr lang="en-US">
                    <a:noFill/>
                  </a:rPr>
                  <a:t> </a:t>
                </a:r>
              </a:p>
            </p:txBody>
          </p:sp>
        </mc:Fallback>
      </mc:AlternateContent>
      <p:sp>
        <p:nvSpPr>
          <p:cNvPr id="21" name="Freeform 12">
            <a:extLst>
              <a:ext uri="{FF2B5EF4-FFF2-40B4-BE49-F238E27FC236}">
                <a16:creationId xmlns:a16="http://schemas.microsoft.com/office/drawing/2014/main" id="{E486733F-DB7F-CF9E-2B40-002EAA866D51}"/>
              </a:ext>
            </a:extLst>
          </p:cNvPr>
          <p:cNvSpPr>
            <a:spLocks noChangeAspect="1"/>
          </p:cNvSpPr>
          <p:nvPr/>
        </p:nvSpPr>
        <p:spPr bwMode="auto">
          <a:xfrm>
            <a:off x="9314026" y="28743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6" name="Group 207">
            <a:extLst>
              <a:ext uri="{FF2B5EF4-FFF2-40B4-BE49-F238E27FC236}">
                <a16:creationId xmlns:a16="http://schemas.microsoft.com/office/drawing/2014/main" id="{D113B454-AF2B-98E1-D9F8-4BBAD5881733}"/>
              </a:ext>
            </a:extLst>
          </p:cNvPr>
          <p:cNvGrpSpPr>
            <a:grpSpLocks/>
          </p:cNvGrpSpPr>
          <p:nvPr/>
        </p:nvGrpSpPr>
        <p:grpSpPr bwMode="auto">
          <a:xfrm>
            <a:off x="8465906" y="1998980"/>
            <a:ext cx="304800" cy="762000"/>
            <a:chOff x="4560" y="2400"/>
            <a:chExt cx="192" cy="480"/>
          </a:xfrm>
        </p:grpSpPr>
        <p:sp>
          <p:nvSpPr>
            <p:cNvPr id="37" name="Oval 111">
              <a:extLst>
                <a:ext uri="{FF2B5EF4-FFF2-40B4-BE49-F238E27FC236}">
                  <a16:creationId xmlns:a16="http://schemas.microsoft.com/office/drawing/2014/main" id="{CEB4DC69-310D-F26F-0C23-9A8678F784F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38" name="Line 112">
              <a:extLst>
                <a:ext uri="{FF2B5EF4-FFF2-40B4-BE49-F238E27FC236}">
                  <a16:creationId xmlns:a16="http://schemas.microsoft.com/office/drawing/2014/main" id="{ADBB63BC-CD94-F52F-36CB-39C6E0018FE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9" name="Line 113">
              <a:extLst>
                <a:ext uri="{FF2B5EF4-FFF2-40B4-BE49-F238E27FC236}">
                  <a16:creationId xmlns:a16="http://schemas.microsoft.com/office/drawing/2014/main" id="{BF54FE2A-D72C-D574-C9A7-990A812E03D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0" name="Line 114">
              <a:extLst>
                <a:ext uri="{FF2B5EF4-FFF2-40B4-BE49-F238E27FC236}">
                  <a16:creationId xmlns:a16="http://schemas.microsoft.com/office/drawing/2014/main" id="{4323D184-3CA7-CCCA-2476-BAFEA0FC36D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1" name="Line 115">
              <a:extLst>
                <a:ext uri="{FF2B5EF4-FFF2-40B4-BE49-F238E27FC236}">
                  <a16:creationId xmlns:a16="http://schemas.microsoft.com/office/drawing/2014/main" id="{9EA74FFE-165E-DA5E-D60F-24573BE38AE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2" name="Line 116">
              <a:extLst>
                <a:ext uri="{FF2B5EF4-FFF2-40B4-BE49-F238E27FC236}">
                  <a16:creationId xmlns:a16="http://schemas.microsoft.com/office/drawing/2014/main" id="{D3C0E092-1B77-8E65-F72A-3D7C398DB8D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43" name="Group 117">
              <a:extLst>
                <a:ext uri="{FF2B5EF4-FFF2-40B4-BE49-F238E27FC236}">
                  <a16:creationId xmlns:a16="http://schemas.microsoft.com/office/drawing/2014/main" id="{5C3BD99E-F67F-2B70-BDE5-206592E8A4B8}"/>
                </a:ext>
              </a:extLst>
            </p:cNvPr>
            <p:cNvGrpSpPr>
              <a:grpSpLocks noChangeAspect="1"/>
            </p:cNvGrpSpPr>
            <p:nvPr/>
          </p:nvGrpSpPr>
          <p:grpSpPr bwMode="auto">
            <a:xfrm>
              <a:off x="4608" y="2592"/>
              <a:ext cx="96" cy="96"/>
              <a:chOff x="2929" y="3217"/>
              <a:chExt cx="383" cy="191"/>
            </a:xfrm>
          </p:grpSpPr>
          <p:sp>
            <p:nvSpPr>
              <p:cNvPr id="44" name="Arc 118">
                <a:extLst>
                  <a:ext uri="{FF2B5EF4-FFF2-40B4-BE49-F238E27FC236}">
                    <a16:creationId xmlns:a16="http://schemas.microsoft.com/office/drawing/2014/main" id="{27DAE9CB-F9E8-0247-D365-C25DD7BA5CB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45" name="Arc 119">
                <a:extLst>
                  <a:ext uri="{FF2B5EF4-FFF2-40B4-BE49-F238E27FC236}">
                    <a16:creationId xmlns:a16="http://schemas.microsoft.com/office/drawing/2014/main" id="{1A6D410D-87FB-B4B0-4AA2-92585C68A40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5" name="Oval 4">
            <a:extLst>
              <a:ext uri="{FF2B5EF4-FFF2-40B4-BE49-F238E27FC236}">
                <a16:creationId xmlns:a16="http://schemas.microsoft.com/office/drawing/2014/main" id="{ACCB3791-AA80-E52D-9C8B-665B8EE17374}"/>
              </a:ext>
            </a:extLst>
          </p:cNvPr>
          <p:cNvSpPr/>
          <p:nvPr/>
        </p:nvSpPr>
        <p:spPr>
          <a:xfrm>
            <a:off x="9035919" y="1422098"/>
            <a:ext cx="1115568" cy="111556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9" name="Straight Connector 8">
            <a:extLst>
              <a:ext uri="{FF2B5EF4-FFF2-40B4-BE49-F238E27FC236}">
                <a16:creationId xmlns:a16="http://schemas.microsoft.com/office/drawing/2014/main" id="{7E1BB1BB-485C-9797-8F7D-3DAEDDD25DC4}"/>
              </a:ext>
            </a:extLst>
          </p:cNvPr>
          <p:cNvCxnSpPr/>
          <p:nvPr/>
        </p:nvCxnSpPr>
        <p:spPr>
          <a:xfrm>
            <a:off x="9367224" y="1713949"/>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71ADA7-4F15-4980-DCB8-8C07F2240A1A}"/>
              </a:ext>
            </a:extLst>
          </p:cNvPr>
          <p:cNvCxnSpPr/>
          <p:nvPr/>
        </p:nvCxnSpPr>
        <p:spPr>
          <a:xfrm>
            <a:off x="9393727" y="2263911"/>
            <a:ext cx="4240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49376576-5D01-4ABC-CC98-935B021C8547}"/>
              </a:ext>
            </a:extLst>
          </p:cNvPr>
          <p:cNvCxnSpPr>
            <a:cxnSpLocks/>
          </p:cNvCxnSpPr>
          <p:nvPr/>
        </p:nvCxnSpPr>
        <p:spPr>
          <a:xfrm>
            <a:off x="9811170" y="2250659"/>
            <a:ext cx="0" cy="122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6ABA74F5-F63F-B12B-549A-554BC83BB1BF}"/>
              </a:ext>
            </a:extLst>
          </p:cNvPr>
          <p:cNvCxnSpPr>
            <a:cxnSpLocks/>
          </p:cNvCxnSpPr>
          <p:nvPr/>
        </p:nvCxnSpPr>
        <p:spPr>
          <a:xfrm>
            <a:off x="9598997" y="879059"/>
            <a:ext cx="0" cy="834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89E9E347-782D-40D1-8401-74D7274BE9FB}"/>
              </a:ext>
            </a:extLst>
          </p:cNvPr>
          <p:cNvCxnSpPr>
            <a:cxnSpLocks/>
          </p:cNvCxnSpPr>
          <p:nvPr/>
        </p:nvCxnSpPr>
        <p:spPr>
          <a:xfrm>
            <a:off x="9393727" y="2250659"/>
            <a:ext cx="0" cy="6892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20">
            <a:extLst>
              <a:ext uri="{FF2B5EF4-FFF2-40B4-BE49-F238E27FC236}">
                <a16:creationId xmlns:a16="http://schemas.microsoft.com/office/drawing/2014/main" id="{BD17F14B-00CA-53FB-BD53-0D24D08F13FF}"/>
              </a:ext>
            </a:extLst>
          </p:cNvPr>
          <p:cNvGrpSpPr>
            <a:grpSpLocks/>
          </p:cNvGrpSpPr>
          <p:nvPr/>
        </p:nvGrpSpPr>
        <p:grpSpPr bwMode="auto">
          <a:xfrm>
            <a:off x="9322150" y="3598516"/>
            <a:ext cx="152400" cy="304800"/>
            <a:chOff x="3264" y="3072"/>
            <a:chExt cx="96" cy="192"/>
          </a:xfrm>
        </p:grpSpPr>
        <p:sp>
          <p:nvSpPr>
            <p:cNvPr id="1034" name="Line 17">
              <a:extLst>
                <a:ext uri="{FF2B5EF4-FFF2-40B4-BE49-F238E27FC236}">
                  <a16:creationId xmlns:a16="http://schemas.microsoft.com/office/drawing/2014/main" id="{CF3941F1-08D9-12A2-D14F-4317088AA92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35" name="Freeform 18">
              <a:extLst>
                <a:ext uri="{FF2B5EF4-FFF2-40B4-BE49-F238E27FC236}">
                  <a16:creationId xmlns:a16="http://schemas.microsoft.com/office/drawing/2014/main" id="{766586A9-52D0-D803-2E52-C9389F39D04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036" name="Straight Connector 1035">
            <a:extLst>
              <a:ext uri="{FF2B5EF4-FFF2-40B4-BE49-F238E27FC236}">
                <a16:creationId xmlns:a16="http://schemas.microsoft.com/office/drawing/2014/main" id="{CF731B38-AB3F-DAF0-FD85-57A97BA30DB1}"/>
              </a:ext>
            </a:extLst>
          </p:cNvPr>
          <p:cNvCxnSpPr>
            <a:cxnSpLocks/>
          </p:cNvCxnSpPr>
          <p:nvPr/>
        </p:nvCxnSpPr>
        <p:spPr>
          <a:xfrm flipH="1">
            <a:off x="9360804" y="1982923"/>
            <a:ext cx="475311"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939555E8-5184-B9E6-245E-990002CD2D0C}"/>
              </a:ext>
            </a:extLst>
          </p:cNvPr>
          <p:cNvCxnSpPr>
            <a:cxnSpLocks/>
          </p:cNvCxnSpPr>
          <p:nvPr/>
        </p:nvCxnSpPr>
        <p:spPr>
          <a:xfrm>
            <a:off x="8606174" y="1979882"/>
            <a:ext cx="7415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8" name="TextBox 1037">
            <a:extLst>
              <a:ext uri="{FF2B5EF4-FFF2-40B4-BE49-F238E27FC236}">
                <a16:creationId xmlns:a16="http://schemas.microsoft.com/office/drawing/2014/main" id="{93A9B3B7-7146-F65B-3C80-CCC35A6CD870}"/>
              </a:ext>
            </a:extLst>
          </p:cNvPr>
          <p:cNvSpPr txBox="1"/>
          <p:nvPr/>
        </p:nvSpPr>
        <p:spPr>
          <a:xfrm>
            <a:off x="11695246" y="482853"/>
            <a:ext cx="478486" cy="369332"/>
          </a:xfrm>
          <a:prstGeom prst="rect">
            <a:avLst/>
          </a:prstGeom>
          <a:noFill/>
        </p:spPr>
        <p:txBody>
          <a:bodyPr wrap="square" rtlCol="0">
            <a:spAutoFit/>
          </a:bodyPr>
          <a:lstStyle/>
          <a:p>
            <a:r>
              <a:rPr lang="en-US" b="1" dirty="0" err="1"/>
              <a:t>v</a:t>
            </a:r>
            <a:r>
              <a:rPr lang="en-US" b="1" baseline="-25000" dirty="0" err="1"/>
              <a:t>o</a:t>
            </a:r>
            <a:endParaRPr lang="en-US" b="1" baseline="-25000" dirty="0"/>
          </a:p>
        </p:txBody>
      </p:sp>
      <p:sp>
        <p:nvSpPr>
          <p:cNvPr id="1039" name="Oval 1038">
            <a:extLst>
              <a:ext uri="{FF2B5EF4-FFF2-40B4-BE49-F238E27FC236}">
                <a16:creationId xmlns:a16="http://schemas.microsoft.com/office/drawing/2014/main" id="{BF1E286C-DC45-C6AA-EC37-5802D1D3F603}"/>
              </a:ext>
            </a:extLst>
          </p:cNvPr>
          <p:cNvSpPr/>
          <p:nvPr/>
        </p:nvSpPr>
        <p:spPr>
          <a:xfrm>
            <a:off x="118427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41" name="TextBox 1040">
            <a:extLst>
              <a:ext uri="{FF2B5EF4-FFF2-40B4-BE49-F238E27FC236}">
                <a16:creationId xmlns:a16="http://schemas.microsoft.com/office/drawing/2014/main" id="{A6B96789-CB47-A038-AB4A-81EBA69C6583}"/>
              </a:ext>
            </a:extLst>
          </p:cNvPr>
          <p:cNvSpPr txBox="1"/>
          <p:nvPr/>
        </p:nvSpPr>
        <p:spPr>
          <a:xfrm>
            <a:off x="8574753" y="1585188"/>
            <a:ext cx="478486" cy="369332"/>
          </a:xfrm>
          <a:prstGeom prst="rect">
            <a:avLst/>
          </a:prstGeom>
          <a:noFill/>
        </p:spPr>
        <p:txBody>
          <a:bodyPr wrap="square" rtlCol="0">
            <a:spAutoFit/>
          </a:bodyPr>
          <a:lstStyle/>
          <a:p>
            <a:r>
              <a:rPr lang="en-US" b="1" dirty="0"/>
              <a:t>v</a:t>
            </a:r>
            <a:r>
              <a:rPr lang="en-US" b="1" baseline="-25000" dirty="0"/>
              <a:t>i</a:t>
            </a:r>
          </a:p>
        </p:txBody>
      </p:sp>
      <p:grpSp>
        <p:nvGrpSpPr>
          <p:cNvPr id="1042" name="Group 220">
            <a:extLst>
              <a:ext uri="{FF2B5EF4-FFF2-40B4-BE49-F238E27FC236}">
                <a16:creationId xmlns:a16="http://schemas.microsoft.com/office/drawing/2014/main" id="{2B8F566D-0609-EAFB-0481-70E3798FD927}"/>
              </a:ext>
            </a:extLst>
          </p:cNvPr>
          <p:cNvGrpSpPr>
            <a:grpSpLocks/>
          </p:cNvGrpSpPr>
          <p:nvPr/>
        </p:nvGrpSpPr>
        <p:grpSpPr bwMode="auto">
          <a:xfrm>
            <a:off x="8546139" y="2707859"/>
            <a:ext cx="152400" cy="304800"/>
            <a:chOff x="3264" y="3072"/>
            <a:chExt cx="96" cy="192"/>
          </a:xfrm>
        </p:grpSpPr>
        <p:sp>
          <p:nvSpPr>
            <p:cNvPr id="1043" name="Line 17">
              <a:extLst>
                <a:ext uri="{FF2B5EF4-FFF2-40B4-BE49-F238E27FC236}">
                  <a16:creationId xmlns:a16="http://schemas.microsoft.com/office/drawing/2014/main" id="{25AEBACB-03E7-8A05-454E-20AEE826064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44" name="Freeform 18">
              <a:extLst>
                <a:ext uri="{FF2B5EF4-FFF2-40B4-BE49-F238E27FC236}">
                  <a16:creationId xmlns:a16="http://schemas.microsoft.com/office/drawing/2014/main" id="{E0A9D17B-A84B-77A3-128B-EC1405AB088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46" name="Freeform 12">
            <a:extLst>
              <a:ext uri="{FF2B5EF4-FFF2-40B4-BE49-F238E27FC236}">
                <a16:creationId xmlns:a16="http://schemas.microsoft.com/office/drawing/2014/main" id="{DCE6A2EB-3AAF-4CFC-D70B-5FAF44D0A422}"/>
              </a:ext>
            </a:extLst>
          </p:cNvPr>
          <p:cNvSpPr>
            <a:spLocks noChangeAspect="1"/>
          </p:cNvSpPr>
          <p:nvPr/>
        </p:nvSpPr>
        <p:spPr bwMode="auto">
          <a:xfrm>
            <a:off x="10846668" y="86408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47" name="Oval 1046">
            <a:extLst>
              <a:ext uri="{FF2B5EF4-FFF2-40B4-BE49-F238E27FC236}">
                <a16:creationId xmlns:a16="http://schemas.microsoft.com/office/drawing/2014/main" id="{6DB4C03C-C2CD-34FA-E764-DA2B54677AB6}"/>
              </a:ext>
            </a:extLst>
          </p:cNvPr>
          <p:cNvSpPr/>
          <p:nvPr/>
        </p:nvSpPr>
        <p:spPr>
          <a:xfrm>
            <a:off x="9315419" y="26063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048" name="Straight Connector 1047">
            <a:extLst>
              <a:ext uri="{FF2B5EF4-FFF2-40B4-BE49-F238E27FC236}">
                <a16:creationId xmlns:a16="http://schemas.microsoft.com/office/drawing/2014/main" id="{878DCB9F-863B-C8BD-3E18-ADF9172C0857}"/>
              </a:ext>
            </a:extLst>
          </p:cNvPr>
          <p:cNvCxnSpPr>
            <a:cxnSpLocks/>
          </p:cNvCxnSpPr>
          <p:nvPr/>
        </p:nvCxnSpPr>
        <p:spPr>
          <a:xfrm>
            <a:off x="9602564" y="88424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9" name="Oval 1048">
            <a:extLst>
              <a:ext uri="{FF2B5EF4-FFF2-40B4-BE49-F238E27FC236}">
                <a16:creationId xmlns:a16="http://schemas.microsoft.com/office/drawing/2014/main" id="{8145408B-6186-4F9D-0334-0F269AAF0041}"/>
              </a:ext>
            </a:extLst>
          </p:cNvPr>
          <p:cNvSpPr/>
          <p:nvPr/>
        </p:nvSpPr>
        <p:spPr>
          <a:xfrm>
            <a:off x="10852119" y="815631"/>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nvGrpSpPr>
          <p:cNvPr id="1050" name="Group 356">
            <a:extLst>
              <a:ext uri="{FF2B5EF4-FFF2-40B4-BE49-F238E27FC236}">
                <a16:creationId xmlns:a16="http://schemas.microsoft.com/office/drawing/2014/main" id="{7E570BCC-EEF7-9D49-C478-9F4F73F3382E}"/>
              </a:ext>
            </a:extLst>
          </p:cNvPr>
          <p:cNvGrpSpPr>
            <a:grpSpLocks/>
          </p:cNvGrpSpPr>
          <p:nvPr/>
        </p:nvGrpSpPr>
        <p:grpSpPr bwMode="auto">
          <a:xfrm>
            <a:off x="10570682" y="1570924"/>
            <a:ext cx="628650" cy="985837"/>
            <a:chOff x="2944" y="3306"/>
            <a:chExt cx="198" cy="524"/>
          </a:xfrm>
        </p:grpSpPr>
        <p:grpSp>
          <p:nvGrpSpPr>
            <p:cNvPr id="1051" name="Group 298">
              <a:extLst>
                <a:ext uri="{FF2B5EF4-FFF2-40B4-BE49-F238E27FC236}">
                  <a16:creationId xmlns:a16="http://schemas.microsoft.com/office/drawing/2014/main" id="{5006DEB7-9972-6850-CEBC-520BE5AF7B90}"/>
                </a:ext>
              </a:extLst>
            </p:cNvPr>
            <p:cNvGrpSpPr>
              <a:grpSpLocks/>
            </p:cNvGrpSpPr>
            <p:nvPr/>
          </p:nvGrpSpPr>
          <p:grpSpPr bwMode="auto">
            <a:xfrm>
              <a:off x="2944" y="3306"/>
              <a:ext cx="198" cy="518"/>
              <a:chOff x="3058" y="3370"/>
              <a:chExt cx="198" cy="518"/>
            </a:xfrm>
          </p:grpSpPr>
          <p:grpSp>
            <p:nvGrpSpPr>
              <p:cNvPr id="1053" name="Group 294">
                <a:extLst>
                  <a:ext uri="{FF2B5EF4-FFF2-40B4-BE49-F238E27FC236}">
                    <a16:creationId xmlns:a16="http://schemas.microsoft.com/office/drawing/2014/main" id="{99B533FE-A97F-4C4D-B7D1-9BABA667C6ED}"/>
                  </a:ext>
                </a:extLst>
              </p:cNvPr>
              <p:cNvGrpSpPr>
                <a:grpSpLocks/>
              </p:cNvGrpSpPr>
              <p:nvPr/>
            </p:nvGrpSpPr>
            <p:grpSpPr bwMode="auto">
              <a:xfrm>
                <a:off x="3083" y="3370"/>
                <a:ext cx="173" cy="518"/>
                <a:chOff x="3083" y="3370"/>
                <a:chExt cx="173" cy="518"/>
              </a:xfrm>
            </p:grpSpPr>
            <p:grpSp>
              <p:nvGrpSpPr>
                <p:cNvPr id="1056" name="Group 292">
                  <a:extLst>
                    <a:ext uri="{FF2B5EF4-FFF2-40B4-BE49-F238E27FC236}">
                      <a16:creationId xmlns:a16="http://schemas.microsoft.com/office/drawing/2014/main" id="{5EC54855-2D4A-4341-EC86-71713D668F12}"/>
                    </a:ext>
                  </a:extLst>
                </p:cNvPr>
                <p:cNvGrpSpPr>
                  <a:grpSpLocks/>
                </p:cNvGrpSpPr>
                <p:nvPr/>
              </p:nvGrpSpPr>
              <p:grpSpPr bwMode="auto">
                <a:xfrm>
                  <a:off x="3083" y="3542"/>
                  <a:ext cx="173" cy="169"/>
                  <a:chOff x="3092" y="3427"/>
                  <a:chExt cx="173" cy="284"/>
                </a:xfrm>
              </p:grpSpPr>
              <p:grpSp>
                <p:nvGrpSpPr>
                  <p:cNvPr id="1059" name="Group 286">
                    <a:extLst>
                      <a:ext uri="{FF2B5EF4-FFF2-40B4-BE49-F238E27FC236}">
                        <a16:creationId xmlns:a16="http://schemas.microsoft.com/office/drawing/2014/main" id="{5FEAE66A-ED8C-DA92-2276-0B85AF37CE74}"/>
                      </a:ext>
                    </a:extLst>
                  </p:cNvPr>
                  <p:cNvGrpSpPr>
                    <a:grpSpLocks/>
                  </p:cNvGrpSpPr>
                  <p:nvPr/>
                </p:nvGrpSpPr>
                <p:grpSpPr bwMode="auto">
                  <a:xfrm>
                    <a:off x="3092" y="3427"/>
                    <a:ext cx="173" cy="230"/>
                    <a:chOff x="3168" y="3485"/>
                    <a:chExt cx="173" cy="230"/>
                  </a:xfrm>
                </p:grpSpPr>
                <p:sp>
                  <p:nvSpPr>
                    <p:cNvPr id="1064" name="Line 283">
                      <a:extLst>
                        <a:ext uri="{FF2B5EF4-FFF2-40B4-BE49-F238E27FC236}">
                          <a16:creationId xmlns:a16="http://schemas.microsoft.com/office/drawing/2014/main" id="{8F5F198D-2FE0-BE21-0AD1-23122EEB17C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5" name="Line 284">
                      <a:extLst>
                        <a:ext uri="{FF2B5EF4-FFF2-40B4-BE49-F238E27FC236}">
                          <a16:creationId xmlns:a16="http://schemas.microsoft.com/office/drawing/2014/main" id="{7596DFE5-51BA-B94E-CA18-A1B64F3B6AD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6" name="Line 285">
                      <a:extLst>
                        <a:ext uri="{FF2B5EF4-FFF2-40B4-BE49-F238E27FC236}">
                          <a16:creationId xmlns:a16="http://schemas.microsoft.com/office/drawing/2014/main" id="{585FAB9D-BF2A-EFFD-FAA3-BB3F47DB30C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nvGrpSpPr>
                  <p:cNvPr id="1060" name="Group 287">
                    <a:extLst>
                      <a:ext uri="{FF2B5EF4-FFF2-40B4-BE49-F238E27FC236}">
                        <a16:creationId xmlns:a16="http://schemas.microsoft.com/office/drawing/2014/main" id="{7C8E3B3C-4A2D-04D7-3627-4B10E3196D9E}"/>
                      </a:ext>
                    </a:extLst>
                  </p:cNvPr>
                  <p:cNvGrpSpPr>
                    <a:grpSpLocks/>
                  </p:cNvGrpSpPr>
                  <p:nvPr/>
                </p:nvGrpSpPr>
                <p:grpSpPr bwMode="auto">
                  <a:xfrm>
                    <a:off x="3128" y="3481"/>
                    <a:ext cx="91" cy="230"/>
                    <a:chOff x="3168" y="3485"/>
                    <a:chExt cx="173" cy="230"/>
                  </a:xfrm>
                </p:grpSpPr>
                <p:sp>
                  <p:nvSpPr>
                    <p:cNvPr id="1061" name="Line 288">
                      <a:extLst>
                        <a:ext uri="{FF2B5EF4-FFF2-40B4-BE49-F238E27FC236}">
                          <a16:creationId xmlns:a16="http://schemas.microsoft.com/office/drawing/2014/main" id="{7274C4C5-A3AA-323D-8E18-A359ECB562D6}"/>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2" name="Line 289">
                      <a:extLst>
                        <a:ext uri="{FF2B5EF4-FFF2-40B4-BE49-F238E27FC236}">
                          <a16:creationId xmlns:a16="http://schemas.microsoft.com/office/drawing/2014/main" id="{2EE0C60F-F97E-2FB5-1613-4D8C47D63FA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63" name="Line 290">
                      <a:extLst>
                        <a:ext uri="{FF2B5EF4-FFF2-40B4-BE49-F238E27FC236}">
                          <a16:creationId xmlns:a16="http://schemas.microsoft.com/office/drawing/2014/main" id="{1F9354E6-CE09-54DC-A4DB-F2AAD5B714A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grpSp>
            <p:sp>
              <p:nvSpPr>
                <p:cNvPr id="1057" name="Line 291">
                  <a:extLst>
                    <a:ext uri="{FF2B5EF4-FFF2-40B4-BE49-F238E27FC236}">
                      <a16:creationId xmlns:a16="http://schemas.microsoft.com/office/drawing/2014/main" id="{D149BFCE-9715-C3BD-3A94-86EC2287CD3E}"/>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sp>
              <p:nvSpPr>
                <p:cNvPr id="1058" name="Line 293">
                  <a:extLst>
                    <a:ext uri="{FF2B5EF4-FFF2-40B4-BE49-F238E27FC236}">
                      <a16:creationId xmlns:a16="http://schemas.microsoft.com/office/drawing/2014/main" id="{3A80C0D0-F62E-E7D3-3050-C96A3C3ECE0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b="1"/>
                </a:p>
              </p:txBody>
            </p:sp>
          </p:grpSp>
          <p:sp>
            <p:nvSpPr>
              <p:cNvPr id="1054" name="Text Box 296">
                <a:extLst>
                  <a:ext uri="{FF2B5EF4-FFF2-40B4-BE49-F238E27FC236}">
                    <a16:creationId xmlns:a16="http://schemas.microsoft.com/office/drawing/2014/main" id="{B1DD6DAD-97AF-2A75-5E1B-327A3F730C96}"/>
                  </a:ext>
                </a:extLst>
              </p:cNvPr>
              <p:cNvSpPr txBox="1">
                <a:spLocks noChangeArrowheads="1"/>
              </p:cNvSpPr>
              <p:nvPr/>
            </p:nvSpPr>
            <p:spPr bwMode="auto">
              <a:xfrm>
                <a:off x="3058" y="3436"/>
                <a:ext cx="4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b="1"/>
                  <a:t>+</a:t>
                </a:r>
              </a:p>
            </p:txBody>
          </p:sp>
          <p:sp>
            <p:nvSpPr>
              <p:cNvPr id="1055" name="Text Box 297">
                <a:extLst>
                  <a:ext uri="{FF2B5EF4-FFF2-40B4-BE49-F238E27FC236}">
                    <a16:creationId xmlns:a16="http://schemas.microsoft.com/office/drawing/2014/main" id="{607DF549-524D-9C85-1989-C44BF769DB70}"/>
                  </a:ext>
                </a:extLst>
              </p:cNvPr>
              <p:cNvSpPr txBox="1">
                <a:spLocks noChangeArrowheads="1"/>
              </p:cNvSpPr>
              <p:nvPr/>
            </p:nvSpPr>
            <p:spPr bwMode="auto">
              <a:xfrm>
                <a:off x="3070" y="3680"/>
                <a:ext cx="4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b="1">
                    <a:latin typeface="Arial" panose="020B0604020202020204" pitchFamily="34" charset="0"/>
                    <a:cs typeface="Arial" panose="020B0604020202020204" pitchFamily="34" charset="0"/>
                  </a:rPr>
                  <a:t>-</a:t>
                </a:r>
              </a:p>
            </p:txBody>
          </p:sp>
        </p:grpSp>
        <p:sp>
          <p:nvSpPr>
            <p:cNvPr id="1052" name="Freeform 355">
              <a:extLst>
                <a:ext uri="{FF2B5EF4-FFF2-40B4-BE49-F238E27FC236}">
                  <a16:creationId xmlns:a16="http://schemas.microsoft.com/office/drawing/2014/main" id="{0A7564D7-E090-70A2-45B9-B22DD53467DC}"/>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b="1"/>
            </a:p>
          </p:txBody>
        </p:sp>
      </p:grpSp>
      <p:grpSp>
        <p:nvGrpSpPr>
          <p:cNvPr id="1067" name="Group 220">
            <a:extLst>
              <a:ext uri="{FF2B5EF4-FFF2-40B4-BE49-F238E27FC236}">
                <a16:creationId xmlns:a16="http://schemas.microsoft.com/office/drawing/2014/main" id="{FF834083-144B-0B4F-750C-12DA56DB54DB}"/>
              </a:ext>
            </a:extLst>
          </p:cNvPr>
          <p:cNvGrpSpPr>
            <a:grpSpLocks/>
          </p:cNvGrpSpPr>
          <p:nvPr/>
        </p:nvGrpSpPr>
        <p:grpSpPr bwMode="auto">
          <a:xfrm>
            <a:off x="10845769" y="2393073"/>
            <a:ext cx="152400" cy="304800"/>
            <a:chOff x="3264" y="3072"/>
            <a:chExt cx="96" cy="192"/>
          </a:xfrm>
        </p:grpSpPr>
        <p:sp>
          <p:nvSpPr>
            <p:cNvPr id="1068" name="Line 17">
              <a:extLst>
                <a:ext uri="{FF2B5EF4-FFF2-40B4-BE49-F238E27FC236}">
                  <a16:creationId xmlns:a16="http://schemas.microsoft.com/office/drawing/2014/main" id="{189F2F20-216B-0205-0705-AEB9E3B1D86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69" name="Freeform 18">
              <a:extLst>
                <a:ext uri="{FF2B5EF4-FFF2-40B4-BE49-F238E27FC236}">
                  <a16:creationId xmlns:a16="http://schemas.microsoft.com/office/drawing/2014/main" id="{85F3B085-5D1B-D25E-523E-80BE5CC25A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sp>
        <p:nvSpPr>
          <p:cNvPr id="1070" name="TextBox 1069">
            <a:extLst>
              <a:ext uri="{FF2B5EF4-FFF2-40B4-BE49-F238E27FC236}">
                <a16:creationId xmlns:a16="http://schemas.microsoft.com/office/drawing/2014/main" id="{98BFE3B9-F1E4-0EAC-DDF4-C9B6F5B665ED}"/>
              </a:ext>
            </a:extLst>
          </p:cNvPr>
          <p:cNvSpPr txBox="1"/>
          <p:nvPr/>
        </p:nvSpPr>
        <p:spPr>
          <a:xfrm>
            <a:off x="9474550" y="3145930"/>
            <a:ext cx="502654" cy="369332"/>
          </a:xfrm>
          <a:prstGeom prst="rect">
            <a:avLst/>
          </a:prstGeom>
          <a:noFill/>
        </p:spPr>
        <p:txBody>
          <a:bodyPr wrap="square" rtlCol="0">
            <a:spAutoFit/>
          </a:bodyPr>
          <a:lstStyle/>
          <a:p>
            <a:r>
              <a:rPr lang="en-US" b="1" dirty="0" err="1"/>
              <a:t>R</a:t>
            </a:r>
            <a:r>
              <a:rPr lang="en-US" b="1" baseline="-25000" dirty="0" err="1"/>
              <a:t>k</a:t>
            </a:r>
            <a:endParaRPr lang="en-US" b="1" baseline="-25000" dirty="0"/>
          </a:p>
        </p:txBody>
      </p:sp>
      <p:sp>
        <p:nvSpPr>
          <p:cNvPr id="1071" name="TextBox 1070">
            <a:extLst>
              <a:ext uri="{FF2B5EF4-FFF2-40B4-BE49-F238E27FC236}">
                <a16:creationId xmlns:a16="http://schemas.microsoft.com/office/drawing/2014/main" id="{3773CAB5-68AE-C37D-6C46-3E0AEF8A2AD7}"/>
              </a:ext>
            </a:extLst>
          </p:cNvPr>
          <p:cNvSpPr txBox="1"/>
          <p:nvPr/>
        </p:nvSpPr>
        <p:spPr>
          <a:xfrm>
            <a:off x="9445543" y="2572049"/>
            <a:ext cx="502654" cy="369332"/>
          </a:xfrm>
          <a:prstGeom prst="rect">
            <a:avLst/>
          </a:prstGeom>
          <a:noFill/>
        </p:spPr>
        <p:txBody>
          <a:bodyPr wrap="square" rtlCol="0">
            <a:spAutoFit/>
          </a:bodyPr>
          <a:lstStyle/>
          <a:p>
            <a:r>
              <a:rPr lang="en-US" b="1" dirty="0" err="1"/>
              <a:t>v</a:t>
            </a:r>
            <a:r>
              <a:rPr lang="en-US" b="1" baseline="-25000" dirty="0" err="1"/>
              <a:t>k</a:t>
            </a:r>
            <a:endParaRPr lang="en-US" b="1" baseline="-25000" dirty="0"/>
          </a:p>
        </p:txBody>
      </p:sp>
      <p:sp>
        <p:nvSpPr>
          <p:cNvPr id="1072" name="TextBox 1071">
            <a:extLst>
              <a:ext uri="{FF2B5EF4-FFF2-40B4-BE49-F238E27FC236}">
                <a16:creationId xmlns:a16="http://schemas.microsoft.com/office/drawing/2014/main" id="{F0F5303E-59B4-F60B-6BFB-DEB7AA3DE57D}"/>
              </a:ext>
            </a:extLst>
          </p:cNvPr>
          <p:cNvSpPr txBox="1"/>
          <p:nvPr/>
        </p:nvSpPr>
        <p:spPr>
          <a:xfrm>
            <a:off x="11038698" y="1107078"/>
            <a:ext cx="327508" cy="369332"/>
          </a:xfrm>
          <a:prstGeom prst="rect">
            <a:avLst/>
          </a:prstGeom>
          <a:noFill/>
        </p:spPr>
        <p:txBody>
          <a:bodyPr wrap="square" rtlCol="0">
            <a:spAutoFit/>
          </a:bodyPr>
          <a:lstStyle/>
          <a:p>
            <a:r>
              <a:rPr lang="en-US" b="1" dirty="0"/>
              <a:t>R</a:t>
            </a:r>
            <a:endParaRPr lang="en-US" b="1" baseline="-25000" dirty="0"/>
          </a:p>
        </p:txBody>
      </p:sp>
      <p:sp>
        <p:nvSpPr>
          <p:cNvPr id="1073" name="TextBox 1072">
            <a:extLst>
              <a:ext uri="{FF2B5EF4-FFF2-40B4-BE49-F238E27FC236}">
                <a16:creationId xmlns:a16="http://schemas.microsoft.com/office/drawing/2014/main" id="{F389D5DC-52FC-D9AA-6023-B46E07AD5FD3}"/>
              </a:ext>
            </a:extLst>
          </p:cNvPr>
          <p:cNvSpPr txBox="1"/>
          <p:nvPr/>
        </p:nvSpPr>
        <p:spPr>
          <a:xfrm>
            <a:off x="10932895" y="1521020"/>
            <a:ext cx="478486" cy="369332"/>
          </a:xfrm>
          <a:prstGeom prst="rect">
            <a:avLst/>
          </a:prstGeom>
          <a:noFill/>
        </p:spPr>
        <p:txBody>
          <a:bodyPr wrap="square" rtlCol="0">
            <a:spAutoFit/>
          </a:bodyPr>
          <a:lstStyle/>
          <a:p>
            <a:r>
              <a:rPr lang="en-US" b="1" dirty="0" err="1"/>
              <a:t>v</a:t>
            </a:r>
            <a:r>
              <a:rPr lang="en-US" b="1" baseline="-25000" dirty="0" err="1"/>
              <a:t>bb</a:t>
            </a:r>
            <a:endParaRPr lang="en-US" b="1" baseline="-25000" dirty="0"/>
          </a:p>
        </p:txBody>
      </p:sp>
      <p:sp>
        <p:nvSpPr>
          <p:cNvPr id="1074" name="Freeform 12">
            <a:extLst>
              <a:ext uri="{FF2B5EF4-FFF2-40B4-BE49-F238E27FC236}">
                <a16:creationId xmlns:a16="http://schemas.microsoft.com/office/drawing/2014/main" id="{27E33E03-6858-5C51-EBA0-EF9533FD52BE}"/>
              </a:ext>
            </a:extLst>
          </p:cNvPr>
          <p:cNvSpPr>
            <a:spLocks noChangeAspect="1"/>
          </p:cNvSpPr>
          <p:nvPr/>
        </p:nvSpPr>
        <p:spPr bwMode="auto">
          <a:xfrm>
            <a:off x="10967473" y="5042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9" name="Straight Connector 1088">
            <a:extLst>
              <a:ext uri="{FF2B5EF4-FFF2-40B4-BE49-F238E27FC236}">
                <a16:creationId xmlns:a16="http://schemas.microsoft.com/office/drawing/2014/main" id="{52386423-2872-ABAF-0A04-843C9B54C0CC}"/>
              </a:ext>
            </a:extLst>
          </p:cNvPr>
          <p:cNvCxnSpPr>
            <a:cxnSpLocks/>
          </p:cNvCxnSpPr>
          <p:nvPr/>
        </p:nvCxnSpPr>
        <p:spPr>
          <a:xfrm>
            <a:off x="10445429" y="4246086"/>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9" name="Group 220">
            <a:extLst>
              <a:ext uri="{FF2B5EF4-FFF2-40B4-BE49-F238E27FC236}">
                <a16:creationId xmlns:a16="http://schemas.microsoft.com/office/drawing/2014/main" id="{FF54CBB1-584B-E358-8119-8C60839FBF6B}"/>
              </a:ext>
            </a:extLst>
          </p:cNvPr>
          <p:cNvGrpSpPr>
            <a:grpSpLocks/>
          </p:cNvGrpSpPr>
          <p:nvPr/>
        </p:nvGrpSpPr>
        <p:grpSpPr bwMode="auto">
          <a:xfrm>
            <a:off x="9239214" y="5808751"/>
            <a:ext cx="152400" cy="304800"/>
            <a:chOff x="3264" y="3072"/>
            <a:chExt cx="96" cy="192"/>
          </a:xfrm>
        </p:grpSpPr>
        <p:sp>
          <p:nvSpPr>
            <p:cNvPr id="1100" name="Line 17">
              <a:extLst>
                <a:ext uri="{FF2B5EF4-FFF2-40B4-BE49-F238E27FC236}">
                  <a16:creationId xmlns:a16="http://schemas.microsoft.com/office/drawing/2014/main" id="{B2204885-708C-1775-5E5C-BC1F7B3410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1" name="Freeform 18">
              <a:extLst>
                <a:ext uri="{FF2B5EF4-FFF2-40B4-BE49-F238E27FC236}">
                  <a16:creationId xmlns:a16="http://schemas.microsoft.com/office/drawing/2014/main" id="{B554D1A0-792B-A4FE-A440-48B36679127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2" name="Freeform 12">
            <a:extLst>
              <a:ext uri="{FF2B5EF4-FFF2-40B4-BE49-F238E27FC236}">
                <a16:creationId xmlns:a16="http://schemas.microsoft.com/office/drawing/2014/main" id="{8A969E9D-CAC0-C119-7A2E-949DB698F8A4}"/>
              </a:ext>
            </a:extLst>
          </p:cNvPr>
          <p:cNvSpPr>
            <a:spLocks noChangeAspect="1"/>
          </p:cNvSpPr>
          <p:nvPr/>
        </p:nvSpPr>
        <p:spPr bwMode="auto">
          <a:xfrm>
            <a:off x="11593983" y="42421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04" name="Straight Connector 1103">
            <a:extLst>
              <a:ext uri="{FF2B5EF4-FFF2-40B4-BE49-F238E27FC236}">
                <a16:creationId xmlns:a16="http://schemas.microsoft.com/office/drawing/2014/main" id="{86F81474-C761-6B09-CDE2-8DC9D9E041F1}"/>
              </a:ext>
            </a:extLst>
          </p:cNvPr>
          <p:cNvCxnSpPr>
            <a:cxnSpLocks/>
          </p:cNvCxnSpPr>
          <p:nvPr/>
        </p:nvCxnSpPr>
        <p:spPr>
          <a:xfrm>
            <a:off x="10445429" y="4255807"/>
            <a:ext cx="1220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5" name="Oval 1104">
            <a:extLst>
              <a:ext uri="{FF2B5EF4-FFF2-40B4-BE49-F238E27FC236}">
                <a16:creationId xmlns:a16="http://schemas.microsoft.com/office/drawing/2014/main" id="{1567B907-A041-4D76-9020-86312F13D4B7}"/>
              </a:ext>
            </a:extLst>
          </p:cNvPr>
          <p:cNvSpPr/>
          <p:nvPr/>
        </p:nvSpPr>
        <p:spPr>
          <a:xfrm>
            <a:off x="11599434" y="4193675"/>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3" name="Group 220">
            <a:extLst>
              <a:ext uri="{FF2B5EF4-FFF2-40B4-BE49-F238E27FC236}">
                <a16:creationId xmlns:a16="http://schemas.microsoft.com/office/drawing/2014/main" id="{66825120-5E81-50E4-C429-C8F3B3D5D25B}"/>
              </a:ext>
            </a:extLst>
          </p:cNvPr>
          <p:cNvGrpSpPr>
            <a:grpSpLocks/>
          </p:cNvGrpSpPr>
          <p:nvPr/>
        </p:nvGrpSpPr>
        <p:grpSpPr bwMode="auto">
          <a:xfrm>
            <a:off x="11593084" y="4966886"/>
            <a:ext cx="152400" cy="304800"/>
            <a:chOff x="3264" y="3072"/>
            <a:chExt cx="96" cy="192"/>
          </a:xfrm>
        </p:grpSpPr>
        <p:sp>
          <p:nvSpPr>
            <p:cNvPr id="1124" name="Line 17">
              <a:extLst>
                <a:ext uri="{FF2B5EF4-FFF2-40B4-BE49-F238E27FC236}">
                  <a16:creationId xmlns:a16="http://schemas.microsoft.com/office/drawing/2014/main" id="{278A118D-9889-14D9-607F-802F44B537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5" name="Freeform 18">
              <a:extLst>
                <a:ext uri="{FF2B5EF4-FFF2-40B4-BE49-F238E27FC236}">
                  <a16:creationId xmlns:a16="http://schemas.microsoft.com/office/drawing/2014/main" id="{E7B3A5B3-E2E8-732F-F070-B6A6416AA4D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6" name="TextBox 1125">
            <a:extLst>
              <a:ext uri="{FF2B5EF4-FFF2-40B4-BE49-F238E27FC236}">
                <a16:creationId xmlns:a16="http://schemas.microsoft.com/office/drawing/2014/main" id="{30F07995-1ED4-3DD4-BD6C-F9DCCD5A15F7}"/>
              </a:ext>
            </a:extLst>
          </p:cNvPr>
          <p:cNvSpPr txBox="1"/>
          <p:nvPr/>
        </p:nvSpPr>
        <p:spPr>
          <a:xfrm>
            <a:off x="11102363" y="5243877"/>
            <a:ext cx="502654" cy="369332"/>
          </a:xfrm>
          <a:prstGeom prst="rect">
            <a:avLst/>
          </a:prstGeom>
          <a:noFill/>
        </p:spPr>
        <p:txBody>
          <a:bodyPr wrap="square" rtlCol="0">
            <a:spAutoFit/>
          </a:bodyPr>
          <a:lstStyle/>
          <a:p>
            <a:r>
              <a:rPr lang="en-US" dirty="0" err="1"/>
              <a:t>r</a:t>
            </a:r>
            <a:r>
              <a:rPr lang="en-US" baseline="-25000" dirty="0" err="1"/>
              <a:t>p</a:t>
            </a:r>
            <a:endParaRPr lang="en-US" baseline="-25000" dirty="0"/>
          </a:p>
        </p:txBody>
      </p:sp>
      <p:sp>
        <p:nvSpPr>
          <p:cNvPr id="1128" name="TextBox 1127">
            <a:extLst>
              <a:ext uri="{FF2B5EF4-FFF2-40B4-BE49-F238E27FC236}">
                <a16:creationId xmlns:a16="http://schemas.microsoft.com/office/drawing/2014/main" id="{8877756C-CC6E-A878-F910-B50A87A5E794}"/>
              </a:ext>
            </a:extLst>
          </p:cNvPr>
          <p:cNvSpPr txBox="1"/>
          <p:nvPr/>
        </p:nvSpPr>
        <p:spPr>
          <a:xfrm>
            <a:off x="11719911" y="4870713"/>
            <a:ext cx="327508" cy="369332"/>
          </a:xfrm>
          <a:prstGeom prst="rect">
            <a:avLst/>
          </a:prstGeom>
          <a:noFill/>
        </p:spPr>
        <p:txBody>
          <a:bodyPr wrap="square" rtlCol="0">
            <a:spAutoFit/>
          </a:bodyPr>
          <a:lstStyle/>
          <a:p>
            <a:r>
              <a:rPr lang="en-US" dirty="0"/>
              <a:t>R</a:t>
            </a:r>
            <a:endParaRPr lang="en-US" baseline="-25000" dirty="0"/>
          </a:p>
        </p:txBody>
      </p:sp>
      <p:cxnSp>
        <p:nvCxnSpPr>
          <p:cNvPr id="1132" name="Straight Connector 1131">
            <a:extLst>
              <a:ext uri="{FF2B5EF4-FFF2-40B4-BE49-F238E27FC236}">
                <a16:creationId xmlns:a16="http://schemas.microsoft.com/office/drawing/2014/main" id="{983CC9CE-AB12-16C1-3590-F0B04FBD9AD4}"/>
              </a:ext>
            </a:extLst>
          </p:cNvPr>
          <p:cNvCxnSpPr>
            <a:cxnSpLocks/>
          </p:cNvCxnSpPr>
          <p:nvPr/>
        </p:nvCxnSpPr>
        <p:spPr>
          <a:xfrm>
            <a:off x="9994326" y="4678605"/>
            <a:ext cx="10674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318B4291-9858-BC85-E1DB-24208B1F5AE8}"/>
              </a:ext>
            </a:extLst>
          </p:cNvPr>
          <p:cNvCxnSpPr>
            <a:cxnSpLocks/>
          </p:cNvCxnSpPr>
          <p:nvPr/>
        </p:nvCxnSpPr>
        <p:spPr>
          <a:xfrm>
            <a:off x="9326431" y="5808751"/>
            <a:ext cx="17340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1" name="Group 207">
            <a:extLst>
              <a:ext uri="{FF2B5EF4-FFF2-40B4-BE49-F238E27FC236}">
                <a16:creationId xmlns:a16="http://schemas.microsoft.com/office/drawing/2014/main" id="{544CD525-9BFA-DA43-2577-F2BBDA48424F}"/>
              </a:ext>
            </a:extLst>
          </p:cNvPr>
          <p:cNvGrpSpPr>
            <a:grpSpLocks/>
          </p:cNvGrpSpPr>
          <p:nvPr/>
        </p:nvGrpSpPr>
        <p:grpSpPr bwMode="auto">
          <a:xfrm>
            <a:off x="9169201" y="5066308"/>
            <a:ext cx="304800" cy="762000"/>
            <a:chOff x="4560" y="2400"/>
            <a:chExt cx="192" cy="480"/>
          </a:xfrm>
        </p:grpSpPr>
        <p:sp>
          <p:nvSpPr>
            <p:cNvPr id="1142" name="Oval 111">
              <a:extLst>
                <a:ext uri="{FF2B5EF4-FFF2-40B4-BE49-F238E27FC236}">
                  <a16:creationId xmlns:a16="http://schemas.microsoft.com/office/drawing/2014/main" id="{823FADE4-0065-AA75-77EF-5D3DB7F034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3" name="Line 112">
              <a:extLst>
                <a:ext uri="{FF2B5EF4-FFF2-40B4-BE49-F238E27FC236}">
                  <a16:creationId xmlns:a16="http://schemas.microsoft.com/office/drawing/2014/main" id="{49246657-4DF1-A60B-7139-1C7822CFE0C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4" name="Line 113">
              <a:extLst>
                <a:ext uri="{FF2B5EF4-FFF2-40B4-BE49-F238E27FC236}">
                  <a16:creationId xmlns:a16="http://schemas.microsoft.com/office/drawing/2014/main" id="{D9E441A7-3FD2-EB93-889D-423340D2EFC9}"/>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5" name="Line 114">
              <a:extLst>
                <a:ext uri="{FF2B5EF4-FFF2-40B4-BE49-F238E27FC236}">
                  <a16:creationId xmlns:a16="http://schemas.microsoft.com/office/drawing/2014/main" id="{B1A0E088-CF3D-0784-59CC-4627FB8D48C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6" name="Line 115">
              <a:extLst>
                <a:ext uri="{FF2B5EF4-FFF2-40B4-BE49-F238E27FC236}">
                  <a16:creationId xmlns:a16="http://schemas.microsoft.com/office/drawing/2014/main" id="{DAA912D7-0508-23A5-4686-32008B50596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7" name="Line 116">
              <a:extLst>
                <a:ext uri="{FF2B5EF4-FFF2-40B4-BE49-F238E27FC236}">
                  <a16:creationId xmlns:a16="http://schemas.microsoft.com/office/drawing/2014/main" id="{0230B1FB-D3C4-85C6-08B1-88B4AAA93A9B}"/>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nvGrpSpPr>
            <p:cNvPr id="1148" name="Group 117">
              <a:extLst>
                <a:ext uri="{FF2B5EF4-FFF2-40B4-BE49-F238E27FC236}">
                  <a16:creationId xmlns:a16="http://schemas.microsoft.com/office/drawing/2014/main" id="{F1AA1F2B-2187-CD29-0DED-81C80E82936D}"/>
                </a:ext>
              </a:extLst>
            </p:cNvPr>
            <p:cNvGrpSpPr>
              <a:grpSpLocks noChangeAspect="1"/>
            </p:cNvGrpSpPr>
            <p:nvPr/>
          </p:nvGrpSpPr>
          <p:grpSpPr bwMode="auto">
            <a:xfrm>
              <a:off x="4608" y="2592"/>
              <a:ext cx="96" cy="96"/>
              <a:chOff x="2929" y="3217"/>
              <a:chExt cx="383" cy="191"/>
            </a:xfrm>
          </p:grpSpPr>
          <p:sp>
            <p:nvSpPr>
              <p:cNvPr id="1149" name="Arc 118">
                <a:extLst>
                  <a:ext uri="{FF2B5EF4-FFF2-40B4-BE49-F238E27FC236}">
                    <a16:creationId xmlns:a16="http://schemas.microsoft.com/office/drawing/2014/main" id="{8C19C416-F4B5-8C11-00BE-FB7DE3FCB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50" name="Arc 119">
                <a:extLst>
                  <a:ext uri="{FF2B5EF4-FFF2-40B4-BE49-F238E27FC236}">
                    <a16:creationId xmlns:a16="http://schemas.microsoft.com/office/drawing/2014/main" id="{43F7EC7A-0680-80D0-3A9D-422DB509AB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1155" name="Oval 1154">
            <a:extLst>
              <a:ext uri="{FF2B5EF4-FFF2-40B4-BE49-F238E27FC236}">
                <a16:creationId xmlns:a16="http://schemas.microsoft.com/office/drawing/2014/main" id="{68511DF3-367C-7E11-8F94-AF09401D5237}"/>
              </a:ext>
            </a:extLst>
          </p:cNvPr>
          <p:cNvSpPr/>
          <p:nvPr/>
        </p:nvSpPr>
        <p:spPr>
          <a:xfrm>
            <a:off x="9250999" y="4952006"/>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TextBox 1155">
            <a:extLst>
              <a:ext uri="{FF2B5EF4-FFF2-40B4-BE49-F238E27FC236}">
                <a16:creationId xmlns:a16="http://schemas.microsoft.com/office/drawing/2014/main" id="{3D00440B-8563-551C-21E4-68B9245C1644}"/>
              </a:ext>
            </a:extLst>
          </p:cNvPr>
          <p:cNvSpPr txBox="1"/>
          <p:nvPr/>
        </p:nvSpPr>
        <p:spPr>
          <a:xfrm>
            <a:off x="8896095" y="4800857"/>
            <a:ext cx="385872" cy="369332"/>
          </a:xfrm>
          <a:prstGeom prst="rect">
            <a:avLst/>
          </a:prstGeom>
          <a:noFill/>
        </p:spPr>
        <p:txBody>
          <a:bodyPr wrap="square" rtlCol="0">
            <a:spAutoFit/>
          </a:bodyPr>
          <a:lstStyle/>
          <a:p>
            <a:r>
              <a:rPr lang="en-US" dirty="0"/>
              <a:t>G</a:t>
            </a:r>
            <a:endParaRPr lang="en-US" baseline="-25000" dirty="0"/>
          </a:p>
        </p:txBody>
      </p:sp>
      <p:sp>
        <p:nvSpPr>
          <p:cNvPr id="1158" name="Oval 1157">
            <a:extLst>
              <a:ext uri="{FF2B5EF4-FFF2-40B4-BE49-F238E27FC236}">
                <a16:creationId xmlns:a16="http://schemas.microsoft.com/office/drawing/2014/main" id="{EFBE2453-AA6D-01F0-C5AB-E0EC612B5EF9}"/>
              </a:ext>
            </a:extLst>
          </p:cNvPr>
          <p:cNvSpPr/>
          <p:nvPr/>
        </p:nvSpPr>
        <p:spPr>
          <a:xfrm>
            <a:off x="9735907" y="5067929"/>
            <a:ext cx="478486" cy="484037"/>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60" name="Oval 1159">
            <a:extLst>
              <a:ext uri="{FF2B5EF4-FFF2-40B4-BE49-F238E27FC236}">
                <a16:creationId xmlns:a16="http://schemas.microsoft.com/office/drawing/2014/main" id="{3C8055F2-CE37-7EA6-BFBD-E3744C15BA32}"/>
              </a:ext>
            </a:extLst>
          </p:cNvPr>
          <p:cNvSpPr/>
          <p:nvPr/>
        </p:nvSpPr>
        <p:spPr>
          <a:xfrm>
            <a:off x="9249161" y="5732368"/>
            <a:ext cx="146050" cy="14630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4" name="Straight Connector 1163">
            <a:extLst>
              <a:ext uri="{FF2B5EF4-FFF2-40B4-BE49-F238E27FC236}">
                <a16:creationId xmlns:a16="http://schemas.microsoft.com/office/drawing/2014/main" id="{01C9EDF6-5008-4A04-9F18-9FC480EB9917}"/>
              </a:ext>
            </a:extLst>
          </p:cNvPr>
          <p:cNvCxnSpPr>
            <a:cxnSpLocks/>
          </p:cNvCxnSpPr>
          <p:nvPr/>
        </p:nvCxnSpPr>
        <p:spPr>
          <a:xfrm>
            <a:off x="11046267" y="4678605"/>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id="{8A404C92-5B82-256D-E519-C3D6E092B2A2}"/>
              </a:ext>
            </a:extLst>
          </p:cNvPr>
          <p:cNvCxnSpPr>
            <a:cxnSpLocks/>
          </p:cNvCxnSpPr>
          <p:nvPr/>
        </p:nvCxnSpPr>
        <p:spPr>
          <a:xfrm>
            <a:off x="9985369" y="5557479"/>
            <a:ext cx="0" cy="2708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4DBF9F40-7913-7D0B-6E47-82FD7AE8F5DF}"/>
              </a:ext>
            </a:extLst>
          </p:cNvPr>
          <p:cNvCxnSpPr>
            <a:cxnSpLocks/>
          </p:cNvCxnSpPr>
          <p:nvPr/>
        </p:nvCxnSpPr>
        <p:spPr>
          <a:xfrm>
            <a:off x="9974751" y="4664370"/>
            <a:ext cx="0" cy="412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Arrow Connector 1169">
            <a:extLst>
              <a:ext uri="{FF2B5EF4-FFF2-40B4-BE49-F238E27FC236}">
                <a16:creationId xmlns:a16="http://schemas.microsoft.com/office/drawing/2014/main" id="{67368451-9AF3-E1E3-769A-75F5C6A6D19B}"/>
              </a:ext>
            </a:extLst>
          </p:cNvPr>
          <p:cNvCxnSpPr/>
          <p:nvPr/>
        </p:nvCxnSpPr>
        <p:spPr>
          <a:xfrm>
            <a:off x="9977139" y="5121975"/>
            <a:ext cx="0" cy="3053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71" name="TextBox 1170">
            <a:extLst>
              <a:ext uri="{FF2B5EF4-FFF2-40B4-BE49-F238E27FC236}">
                <a16:creationId xmlns:a16="http://schemas.microsoft.com/office/drawing/2014/main" id="{1839F36E-DCB8-13E1-5234-A7ADA035C63C}"/>
              </a:ext>
            </a:extLst>
          </p:cNvPr>
          <p:cNvSpPr txBox="1"/>
          <p:nvPr/>
        </p:nvSpPr>
        <p:spPr>
          <a:xfrm>
            <a:off x="10150881" y="5174117"/>
            <a:ext cx="669107" cy="369332"/>
          </a:xfrm>
          <a:prstGeom prst="rect">
            <a:avLst/>
          </a:prstGeom>
          <a:noFill/>
        </p:spPr>
        <p:txBody>
          <a:bodyPr wrap="square" rtlCol="0">
            <a:spAutoFit/>
          </a:bodyPr>
          <a:lstStyle/>
          <a:p>
            <a:r>
              <a:rPr lang="en-US" dirty="0" err="1"/>
              <a:t>g</a:t>
            </a:r>
            <a:r>
              <a:rPr lang="en-US" baseline="-25000" dirty="0" err="1"/>
              <a:t>m</a:t>
            </a:r>
            <a:r>
              <a:rPr lang="en-US" dirty="0" err="1"/>
              <a:t>V</a:t>
            </a:r>
            <a:r>
              <a:rPr lang="en-US" baseline="-25000" dirty="0" err="1"/>
              <a:t>G</a:t>
            </a:r>
            <a:endParaRPr lang="en-US" baseline="-25000" dirty="0"/>
          </a:p>
        </p:txBody>
      </p:sp>
      <p:sp>
        <p:nvSpPr>
          <p:cNvPr id="1172" name="TextBox 1171">
            <a:extLst>
              <a:ext uri="{FF2B5EF4-FFF2-40B4-BE49-F238E27FC236}">
                <a16:creationId xmlns:a16="http://schemas.microsoft.com/office/drawing/2014/main" id="{518530DC-6946-6CE2-FA1E-397BD6C5DBE0}"/>
              </a:ext>
            </a:extLst>
          </p:cNvPr>
          <p:cNvSpPr txBox="1"/>
          <p:nvPr/>
        </p:nvSpPr>
        <p:spPr>
          <a:xfrm>
            <a:off x="9653304" y="5965637"/>
            <a:ext cx="1939577" cy="369332"/>
          </a:xfrm>
          <a:prstGeom prst="rect">
            <a:avLst/>
          </a:prstGeom>
          <a:noFill/>
        </p:spPr>
        <p:txBody>
          <a:bodyPr wrap="square" rtlCol="0">
            <a:spAutoFit/>
          </a:bodyPr>
          <a:lstStyle/>
          <a:p>
            <a:r>
              <a:rPr lang="en-US" dirty="0"/>
              <a:t>Equivalent circuit</a:t>
            </a:r>
          </a:p>
        </p:txBody>
      </p:sp>
      <p:sp>
        <p:nvSpPr>
          <p:cNvPr id="1174" name="TextBox 1173">
            <a:extLst>
              <a:ext uri="{FF2B5EF4-FFF2-40B4-BE49-F238E27FC236}">
                <a16:creationId xmlns:a16="http://schemas.microsoft.com/office/drawing/2014/main" id="{413178B4-9487-06C3-2983-126365B6889C}"/>
              </a:ext>
            </a:extLst>
          </p:cNvPr>
          <p:cNvSpPr txBox="1"/>
          <p:nvPr/>
        </p:nvSpPr>
        <p:spPr>
          <a:xfrm>
            <a:off x="10090687" y="3132608"/>
            <a:ext cx="1939577" cy="369332"/>
          </a:xfrm>
          <a:prstGeom prst="rect">
            <a:avLst/>
          </a:prstGeom>
          <a:noFill/>
        </p:spPr>
        <p:txBody>
          <a:bodyPr wrap="square" rtlCol="0">
            <a:spAutoFit/>
          </a:bodyPr>
          <a:lstStyle/>
          <a:p>
            <a:r>
              <a:rPr lang="en-US" dirty="0"/>
              <a:t>Amplifier circuit</a:t>
            </a:r>
          </a:p>
        </p:txBody>
      </p:sp>
    </p:spTree>
    <p:extLst>
      <p:ext uri="{BB962C8B-B14F-4D97-AF65-F5344CB8AC3E}">
        <p14:creationId xmlns:p14="http://schemas.microsoft.com/office/powerpoint/2010/main" val="39214963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QAM</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564120-171B-3E96-5519-BA3C2ECB259D}"/>
                  </a:ext>
                </a:extLst>
              </p:cNvPr>
              <p:cNvSpPr txBox="1"/>
              <p:nvPr/>
            </p:nvSpPr>
            <p:spPr>
              <a:xfrm>
                <a:off x="2367684"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BC564120-171B-3E96-5519-BA3C2ECB259D}"/>
                  </a:ext>
                </a:extLst>
              </p:cNvPr>
              <p:cNvSpPr txBox="1">
                <a:spLocks noRot="1" noChangeAspect="1" noMove="1" noResize="1" noEditPoints="1" noAdjustHandles="1" noChangeArrowheads="1" noChangeShapeType="1" noTextEdit="1"/>
              </p:cNvSpPr>
              <p:nvPr/>
            </p:nvSpPr>
            <p:spPr>
              <a:xfrm>
                <a:off x="2367684" y="1894901"/>
                <a:ext cx="424366" cy="461665"/>
              </a:xfrm>
              <a:prstGeom prst="rect">
                <a:avLst/>
              </a:prstGeom>
              <a:blipFill>
                <a:blip r:embed="rId3"/>
                <a:stretch>
                  <a:fillRect l="-5882" r="-11765" b="-5405"/>
                </a:stretch>
              </a:blipFill>
            </p:spPr>
            <p:txBody>
              <a:bodyPr/>
              <a:lstStyle/>
              <a:p>
                <a:r>
                  <a:rPr lang="en-US">
                    <a:noFill/>
                  </a:rPr>
                  <a:t> </a:t>
                </a:r>
              </a:p>
            </p:txBody>
          </p:sp>
        </mc:Fallback>
      </mc:AlternateContent>
      <p:sp>
        <p:nvSpPr>
          <p:cNvPr id="11" name="Oval 111">
            <a:extLst>
              <a:ext uri="{FF2B5EF4-FFF2-40B4-BE49-F238E27FC236}">
                <a16:creationId xmlns:a16="http://schemas.microsoft.com/office/drawing/2014/main" id="{0112885D-83B5-8CF1-0FB7-E594D69DBF77}"/>
              </a:ext>
            </a:extLst>
          </p:cNvPr>
          <p:cNvSpPr>
            <a:spLocks noChangeAspect="1" noChangeArrowheads="1"/>
          </p:cNvSpPr>
          <p:nvPr/>
        </p:nvSpPr>
        <p:spPr bwMode="auto">
          <a:xfrm>
            <a:off x="3543011"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35" name="Group 117">
            <a:extLst>
              <a:ext uri="{FF2B5EF4-FFF2-40B4-BE49-F238E27FC236}">
                <a16:creationId xmlns:a16="http://schemas.microsoft.com/office/drawing/2014/main" id="{B7F2E93F-CECF-AAA7-CCE1-FC2908C49634}"/>
              </a:ext>
            </a:extLst>
          </p:cNvPr>
          <p:cNvGrpSpPr>
            <a:grpSpLocks noChangeAspect="1"/>
          </p:cNvGrpSpPr>
          <p:nvPr/>
        </p:nvGrpSpPr>
        <p:grpSpPr bwMode="auto">
          <a:xfrm>
            <a:off x="3619211" y="2935324"/>
            <a:ext cx="152400" cy="152400"/>
            <a:chOff x="2929" y="3217"/>
            <a:chExt cx="383" cy="191"/>
          </a:xfrm>
        </p:grpSpPr>
        <p:sp>
          <p:nvSpPr>
            <p:cNvPr id="1036" name="Arc 118">
              <a:extLst>
                <a:ext uri="{FF2B5EF4-FFF2-40B4-BE49-F238E27FC236}">
                  <a16:creationId xmlns:a16="http://schemas.microsoft.com/office/drawing/2014/main" id="{FB9772C4-B48D-7E97-A34A-40BA5A4624E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37" name="Arc 119">
              <a:extLst>
                <a:ext uri="{FF2B5EF4-FFF2-40B4-BE49-F238E27FC236}">
                  <a16:creationId xmlns:a16="http://schemas.microsoft.com/office/drawing/2014/main" id="{E6B54193-43E8-AF3C-9878-D91BED9427E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39" name="Straight Connector 1038">
            <a:extLst>
              <a:ext uri="{FF2B5EF4-FFF2-40B4-BE49-F238E27FC236}">
                <a16:creationId xmlns:a16="http://schemas.microsoft.com/office/drawing/2014/main" id="{A0448FE7-9552-5292-B7DB-CD3144C62F96}"/>
              </a:ext>
            </a:extLst>
          </p:cNvPr>
          <p:cNvCxnSpPr/>
          <p:nvPr/>
        </p:nvCxnSpPr>
        <p:spPr>
          <a:xfrm>
            <a:off x="2727763"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B5456C5B-A608-4F17-8078-E5582B7D3D58}"/>
              </a:ext>
            </a:extLst>
          </p:cNvPr>
          <p:cNvCxnSpPr>
            <a:cxnSpLocks/>
          </p:cNvCxnSpPr>
          <p:nvPr/>
        </p:nvCxnSpPr>
        <p:spPr>
          <a:xfrm>
            <a:off x="2585591"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BB842ED9-2B12-4D6A-2E64-967B4508EA66}"/>
              </a:ext>
            </a:extLst>
          </p:cNvPr>
          <p:cNvCxnSpPr>
            <a:cxnSpLocks/>
          </p:cNvCxnSpPr>
          <p:nvPr/>
        </p:nvCxnSpPr>
        <p:spPr>
          <a:xfrm>
            <a:off x="2579867"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B60F72E6-D5AE-D8E9-5CD1-5E4F8B1D1C41}"/>
              </a:ext>
            </a:extLst>
          </p:cNvPr>
          <p:cNvSpPr txBox="1"/>
          <p:nvPr/>
        </p:nvSpPr>
        <p:spPr>
          <a:xfrm>
            <a:off x="2422769" y="2776250"/>
            <a:ext cx="424366" cy="461665"/>
          </a:xfrm>
          <a:prstGeom prst="rect">
            <a:avLst/>
          </a:prstGeom>
          <a:noFill/>
        </p:spPr>
        <p:txBody>
          <a:bodyPr wrap="square" rtlCol="0">
            <a:spAutoFit/>
          </a:bodyPr>
          <a:lstStyle/>
          <a:p>
            <a:r>
              <a:rPr lang="en-US" sz="2400" dirty="0"/>
              <a:t>+</a:t>
            </a:r>
            <a:endParaRPr lang="en-US" dirty="0"/>
          </a:p>
        </p:txBody>
      </p:sp>
      <p:sp>
        <p:nvSpPr>
          <p:cNvPr id="1045" name="Oval 111">
            <a:extLst>
              <a:ext uri="{FF2B5EF4-FFF2-40B4-BE49-F238E27FC236}">
                <a16:creationId xmlns:a16="http://schemas.microsoft.com/office/drawing/2014/main" id="{2C5B170D-517D-6757-3E22-7DC2762A1D80}"/>
              </a:ext>
            </a:extLst>
          </p:cNvPr>
          <p:cNvSpPr>
            <a:spLocks noChangeAspect="1" noChangeArrowheads="1"/>
          </p:cNvSpPr>
          <p:nvPr/>
        </p:nvSpPr>
        <p:spPr bwMode="auto">
          <a:xfrm>
            <a:off x="2428473"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47" name="Rectangle 1046">
            <a:extLst>
              <a:ext uri="{FF2B5EF4-FFF2-40B4-BE49-F238E27FC236}">
                <a16:creationId xmlns:a16="http://schemas.microsoft.com/office/drawing/2014/main" id="{9542F79E-29DA-40FF-1164-EB9689823DCD}"/>
              </a:ext>
            </a:extLst>
          </p:cNvPr>
          <p:cNvSpPr/>
          <p:nvPr/>
        </p:nvSpPr>
        <p:spPr>
          <a:xfrm>
            <a:off x="2278121"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TextBox 1047">
            <a:extLst>
              <a:ext uri="{FF2B5EF4-FFF2-40B4-BE49-F238E27FC236}">
                <a16:creationId xmlns:a16="http://schemas.microsoft.com/office/drawing/2014/main" id="{F8D9F891-C5F1-B1B0-8D8F-80EA80DE43A4}"/>
              </a:ext>
            </a:extLst>
          </p:cNvPr>
          <p:cNvSpPr txBox="1"/>
          <p:nvPr/>
        </p:nvSpPr>
        <p:spPr>
          <a:xfrm>
            <a:off x="2322188"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10492302-A95F-9E68-A8BD-92B313133BDD}"/>
                  </a:ext>
                </a:extLst>
              </p:cNvPr>
              <p:cNvSpPr txBox="1"/>
              <p:nvPr/>
            </p:nvSpPr>
            <p:spPr>
              <a:xfrm>
                <a:off x="2305879"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49" name="TextBox 1048">
                <a:extLst>
                  <a:ext uri="{FF2B5EF4-FFF2-40B4-BE49-F238E27FC236}">
                    <a16:creationId xmlns:a16="http://schemas.microsoft.com/office/drawing/2014/main" id="{10492302-A95F-9E68-A8BD-92B313133BDD}"/>
                  </a:ext>
                </a:extLst>
              </p:cNvPr>
              <p:cNvSpPr txBox="1">
                <a:spLocks noRot="1" noChangeAspect="1" noMove="1" noResize="1" noEditPoints="1" noAdjustHandles="1" noChangeArrowheads="1" noChangeShapeType="1" noTextEdit="1"/>
              </p:cNvSpPr>
              <p:nvPr/>
            </p:nvSpPr>
            <p:spPr>
              <a:xfrm>
                <a:off x="2305879" y="4723492"/>
                <a:ext cx="424366" cy="461665"/>
              </a:xfrm>
              <a:prstGeom prst="rect">
                <a:avLst/>
              </a:prstGeom>
              <a:blipFill>
                <a:blip r:embed="rId4"/>
                <a:stretch>
                  <a:fillRect l="-5714" r="-8571" b="-2703"/>
                </a:stretch>
              </a:blipFill>
            </p:spPr>
            <p:txBody>
              <a:bodyPr/>
              <a:lstStyle/>
              <a:p>
                <a:r>
                  <a:rPr lang="en-US">
                    <a:noFill/>
                  </a:rPr>
                  <a:t> </a:t>
                </a:r>
              </a:p>
            </p:txBody>
          </p:sp>
        </mc:Fallback>
      </mc:AlternateContent>
      <p:cxnSp>
        <p:nvCxnSpPr>
          <p:cNvPr id="1050" name="Straight Connector 1049">
            <a:extLst>
              <a:ext uri="{FF2B5EF4-FFF2-40B4-BE49-F238E27FC236}">
                <a16:creationId xmlns:a16="http://schemas.microsoft.com/office/drawing/2014/main" id="{60DE618E-E88B-4CDB-513D-AD0CE5FDD52A}"/>
              </a:ext>
            </a:extLst>
          </p:cNvPr>
          <p:cNvCxnSpPr>
            <a:cxnSpLocks/>
          </p:cNvCxnSpPr>
          <p:nvPr/>
        </p:nvCxnSpPr>
        <p:spPr>
          <a:xfrm flipH="1">
            <a:off x="1504100" y="2120939"/>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09BA5FD7-6272-00B1-3173-75C1CABBA9EC}"/>
              </a:ext>
            </a:extLst>
          </p:cNvPr>
          <p:cNvCxnSpPr>
            <a:cxnSpLocks/>
          </p:cNvCxnSpPr>
          <p:nvPr/>
        </p:nvCxnSpPr>
        <p:spPr>
          <a:xfrm>
            <a:off x="2524812"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D0243A47-A48A-451E-515C-4A927C3E1FC1}"/>
              </a:ext>
            </a:extLst>
          </p:cNvPr>
          <p:cNvSpPr txBox="1"/>
          <p:nvPr/>
        </p:nvSpPr>
        <p:spPr>
          <a:xfrm>
            <a:off x="913460" y="1927945"/>
            <a:ext cx="705077" cy="369332"/>
          </a:xfrm>
          <a:prstGeom prst="rect">
            <a:avLst/>
          </a:prstGeom>
          <a:noFill/>
        </p:spPr>
        <p:txBody>
          <a:bodyPr wrap="square" rtlCol="0">
            <a:spAutoFit/>
          </a:bodyPr>
          <a:lstStyle/>
          <a:p>
            <a:r>
              <a:rPr lang="en-US" dirty="0"/>
              <a:t>m</a:t>
            </a:r>
            <a:r>
              <a:rPr lang="en-US" baseline="-25000" dirty="0"/>
              <a:t>1</a:t>
            </a:r>
            <a:r>
              <a:rPr lang="en-US" dirty="0"/>
              <a:t>(t)</a:t>
            </a:r>
          </a:p>
        </p:txBody>
      </p:sp>
      <p:cxnSp>
        <p:nvCxnSpPr>
          <p:cNvPr id="1054" name="Straight Connector 1053">
            <a:extLst>
              <a:ext uri="{FF2B5EF4-FFF2-40B4-BE49-F238E27FC236}">
                <a16:creationId xmlns:a16="http://schemas.microsoft.com/office/drawing/2014/main" id="{3845FBD4-37CB-E855-8197-D42590F0F7E0}"/>
              </a:ext>
            </a:extLst>
          </p:cNvPr>
          <p:cNvCxnSpPr>
            <a:cxnSpLocks/>
          </p:cNvCxnSpPr>
          <p:nvPr/>
        </p:nvCxnSpPr>
        <p:spPr>
          <a:xfrm flipH="1">
            <a:off x="1458192" y="4972473"/>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D588A00E-3861-262F-FB03-7C5B8C1A704C}"/>
              </a:ext>
            </a:extLst>
          </p:cNvPr>
          <p:cNvSpPr txBox="1"/>
          <p:nvPr/>
        </p:nvSpPr>
        <p:spPr>
          <a:xfrm>
            <a:off x="867552" y="4779479"/>
            <a:ext cx="705077" cy="369332"/>
          </a:xfrm>
          <a:prstGeom prst="rect">
            <a:avLst/>
          </a:prstGeom>
          <a:noFill/>
        </p:spPr>
        <p:txBody>
          <a:bodyPr wrap="square" rtlCol="0">
            <a:spAutoFit/>
          </a:bodyPr>
          <a:lstStyle/>
          <a:p>
            <a:r>
              <a:rPr lang="en-US" dirty="0"/>
              <a:t>m</a:t>
            </a:r>
            <a:r>
              <a:rPr lang="en-US" baseline="-25000" dirty="0"/>
              <a:t>2</a:t>
            </a:r>
            <a:r>
              <a:rPr lang="en-US" dirty="0"/>
              <a:t>(t)</a:t>
            </a:r>
          </a:p>
        </p:txBody>
      </p:sp>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3B25AF32-DDC9-3F68-CB7F-BFE6D9ED8293}"/>
                  </a:ext>
                </a:extLst>
              </p:cNvPr>
              <p:cNvSpPr txBox="1"/>
              <p:nvPr/>
            </p:nvSpPr>
            <p:spPr>
              <a:xfrm>
                <a:off x="2792050"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56" name="TextBox 1055">
                <a:extLst>
                  <a:ext uri="{FF2B5EF4-FFF2-40B4-BE49-F238E27FC236}">
                    <a16:creationId xmlns:a16="http://schemas.microsoft.com/office/drawing/2014/main" id="{3B25AF32-DDC9-3F68-CB7F-BFE6D9ED8293}"/>
                  </a:ext>
                </a:extLst>
              </p:cNvPr>
              <p:cNvSpPr txBox="1">
                <a:spLocks noRot="1" noChangeAspect="1" noMove="1" noResize="1" noEditPoints="1" noAdjustHandles="1" noChangeArrowheads="1" noChangeShapeType="1" noTextEdit="1"/>
              </p:cNvSpPr>
              <p:nvPr/>
            </p:nvSpPr>
            <p:spPr>
              <a:xfrm>
                <a:off x="2792050" y="3194821"/>
                <a:ext cx="1696598" cy="369332"/>
              </a:xfrm>
              <a:prstGeom prst="rect">
                <a:avLst/>
              </a:prstGeom>
              <a:blipFill>
                <a:blip r:embed="rId5"/>
                <a:stretch>
                  <a:fillRect b="-16667"/>
                </a:stretch>
              </a:blipFill>
            </p:spPr>
            <p:txBody>
              <a:bodyPr/>
              <a:lstStyle/>
              <a:p>
                <a:r>
                  <a:rPr lang="en-US">
                    <a:noFill/>
                  </a:rPr>
                  <a:t> </a:t>
                </a:r>
              </a:p>
            </p:txBody>
          </p:sp>
        </mc:Fallback>
      </mc:AlternateContent>
      <p:sp>
        <p:nvSpPr>
          <p:cNvPr id="1057" name="TextBox 1056">
            <a:extLst>
              <a:ext uri="{FF2B5EF4-FFF2-40B4-BE49-F238E27FC236}">
                <a16:creationId xmlns:a16="http://schemas.microsoft.com/office/drawing/2014/main" id="{92070637-072D-6B1F-C254-590D6EBD3339}"/>
              </a:ext>
            </a:extLst>
          </p:cNvPr>
          <p:cNvSpPr txBox="1"/>
          <p:nvPr/>
        </p:nvSpPr>
        <p:spPr>
          <a:xfrm>
            <a:off x="4756509" y="3292211"/>
            <a:ext cx="424366" cy="461665"/>
          </a:xfrm>
          <a:prstGeom prst="rect">
            <a:avLst/>
          </a:prstGeom>
          <a:noFill/>
        </p:spPr>
        <p:txBody>
          <a:bodyPr wrap="square" rtlCol="0">
            <a:spAutoFit/>
          </a:bodyPr>
          <a:lstStyle/>
          <a:p>
            <a:r>
              <a:rPr lang="en-US" sz="2400" dirty="0"/>
              <a:t>+</a:t>
            </a:r>
            <a:endParaRPr lang="en-US" dirty="0"/>
          </a:p>
        </p:txBody>
      </p:sp>
      <p:sp>
        <p:nvSpPr>
          <p:cNvPr id="1058" name="Oval 111">
            <a:extLst>
              <a:ext uri="{FF2B5EF4-FFF2-40B4-BE49-F238E27FC236}">
                <a16:creationId xmlns:a16="http://schemas.microsoft.com/office/drawing/2014/main" id="{AA3C7E0D-0DA4-0D01-8954-6E4091162D8F}"/>
              </a:ext>
            </a:extLst>
          </p:cNvPr>
          <p:cNvSpPr>
            <a:spLocks noChangeAspect="1" noChangeArrowheads="1"/>
          </p:cNvSpPr>
          <p:nvPr/>
        </p:nvSpPr>
        <p:spPr bwMode="auto">
          <a:xfrm>
            <a:off x="4762213" y="3373248"/>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cxnSp>
        <p:nvCxnSpPr>
          <p:cNvPr id="1059" name="Straight Connector 1058">
            <a:extLst>
              <a:ext uri="{FF2B5EF4-FFF2-40B4-BE49-F238E27FC236}">
                <a16:creationId xmlns:a16="http://schemas.microsoft.com/office/drawing/2014/main" id="{BA1E2BDE-A953-1132-AA05-D5EDB71E5E94}"/>
              </a:ext>
            </a:extLst>
          </p:cNvPr>
          <p:cNvCxnSpPr>
            <a:cxnSpLocks/>
          </p:cNvCxnSpPr>
          <p:nvPr/>
        </p:nvCxnSpPr>
        <p:spPr>
          <a:xfrm flipH="1">
            <a:off x="2677614" y="2120939"/>
            <a:ext cx="22433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B1CC986D-B6AF-8594-E4F3-1BBA76345D5C}"/>
              </a:ext>
            </a:extLst>
          </p:cNvPr>
          <p:cNvCxnSpPr>
            <a:cxnSpLocks/>
          </p:cNvCxnSpPr>
          <p:nvPr/>
        </p:nvCxnSpPr>
        <p:spPr>
          <a:xfrm flipH="1">
            <a:off x="2634952" y="4972473"/>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235C1EEF-2CF1-4B44-AEA2-0966C57BB5F8}"/>
              </a:ext>
            </a:extLst>
          </p:cNvPr>
          <p:cNvCxnSpPr>
            <a:cxnSpLocks/>
          </p:cNvCxnSpPr>
          <p:nvPr/>
        </p:nvCxnSpPr>
        <p:spPr>
          <a:xfrm>
            <a:off x="4919330" y="2112611"/>
            <a:ext cx="0" cy="12668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63D2B468-551C-8E4A-5299-FCB8C17D803D}"/>
              </a:ext>
            </a:extLst>
          </p:cNvPr>
          <p:cNvCxnSpPr>
            <a:cxnSpLocks/>
          </p:cNvCxnSpPr>
          <p:nvPr/>
        </p:nvCxnSpPr>
        <p:spPr>
          <a:xfrm>
            <a:off x="4913987" y="3687774"/>
            <a:ext cx="0" cy="1296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12FE7951-8B46-09B1-8EC1-D5F2B0B2B481}"/>
              </a:ext>
            </a:extLst>
          </p:cNvPr>
          <p:cNvCxnSpPr>
            <a:cxnSpLocks/>
          </p:cNvCxnSpPr>
          <p:nvPr/>
        </p:nvCxnSpPr>
        <p:spPr>
          <a:xfrm>
            <a:off x="5067013" y="354380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26C42F67-7F89-DDB6-F2BC-59F8300AF87F}"/>
                  </a:ext>
                </a:extLst>
              </p:cNvPr>
              <p:cNvSpPr txBox="1"/>
              <p:nvPr/>
            </p:nvSpPr>
            <p:spPr>
              <a:xfrm>
                <a:off x="5030203" y="3664269"/>
                <a:ext cx="6940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070" name="TextBox 1069">
                <a:extLst>
                  <a:ext uri="{FF2B5EF4-FFF2-40B4-BE49-F238E27FC236}">
                    <a16:creationId xmlns:a16="http://schemas.microsoft.com/office/drawing/2014/main" id="{26C42F67-7F89-DDB6-F2BC-59F8300AF87F}"/>
                  </a:ext>
                </a:extLst>
              </p:cNvPr>
              <p:cNvSpPr txBox="1">
                <a:spLocks noRot="1" noChangeAspect="1" noMove="1" noResize="1" noEditPoints="1" noAdjustHandles="1" noChangeArrowheads="1" noChangeShapeType="1" noTextEdit="1"/>
              </p:cNvSpPr>
              <p:nvPr/>
            </p:nvSpPr>
            <p:spPr>
              <a:xfrm>
                <a:off x="5030203" y="3664269"/>
                <a:ext cx="694063" cy="369332"/>
              </a:xfrm>
              <a:prstGeom prst="rect">
                <a:avLst/>
              </a:prstGeom>
              <a:blipFill>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2" name="TextBox 1071">
                <a:extLst>
                  <a:ext uri="{FF2B5EF4-FFF2-40B4-BE49-F238E27FC236}">
                    <a16:creationId xmlns:a16="http://schemas.microsoft.com/office/drawing/2014/main" id="{92984B43-3963-FBAB-9B2E-D908F1440345}"/>
                  </a:ext>
                </a:extLst>
              </p:cNvPr>
              <p:cNvSpPr txBox="1"/>
              <p:nvPr/>
            </p:nvSpPr>
            <p:spPr>
              <a:xfrm>
                <a:off x="7247637" y="1894901"/>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72" name="TextBox 1071">
                <a:extLst>
                  <a:ext uri="{FF2B5EF4-FFF2-40B4-BE49-F238E27FC236}">
                    <a16:creationId xmlns:a16="http://schemas.microsoft.com/office/drawing/2014/main" id="{92984B43-3963-FBAB-9B2E-D908F1440345}"/>
                  </a:ext>
                </a:extLst>
              </p:cNvPr>
              <p:cNvSpPr txBox="1">
                <a:spLocks noRot="1" noChangeAspect="1" noMove="1" noResize="1" noEditPoints="1" noAdjustHandles="1" noChangeArrowheads="1" noChangeShapeType="1" noTextEdit="1"/>
              </p:cNvSpPr>
              <p:nvPr/>
            </p:nvSpPr>
            <p:spPr>
              <a:xfrm>
                <a:off x="7247637" y="1894901"/>
                <a:ext cx="424366" cy="461665"/>
              </a:xfrm>
              <a:prstGeom prst="rect">
                <a:avLst/>
              </a:prstGeom>
              <a:blipFill>
                <a:blip r:embed="rId7"/>
                <a:stretch>
                  <a:fillRect l="-5714" r="-11429" b="-5405"/>
                </a:stretch>
              </a:blipFill>
            </p:spPr>
            <p:txBody>
              <a:bodyPr/>
              <a:lstStyle/>
              <a:p>
                <a:r>
                  <a:rPr lang="en-US">
                    <a:noFill/>
                  </a:rPr>
                  <a:t> </a:t>
                </a:r>
              </a:p>
            </p:txBody>
          </p:sp>
        </mc:Fallback>
      </mc:AlternateContent>
      <p:sp>
        <p:nvSpPr>
          <p:cNvPr id="1073" name="Oval 111">
            <a:extLst>
              <a:ext uri="{FF2B5EF4-FFF2-40B4-BE49-F238E27FC236}">
                <a16:creationId xmlns:a16="http://schemas.microsoft.com/office/drawing/2014/main" id="{E3E583C7-C9F2-2596-637F-0AD0A932DF6B}"/>
              </a:ext>
            </a:extLst>
          </p:cNvPr>
          <p:cNvSpPr>
            <a:spLocks noChangeAspect="1" noChangeArrowheads="1"/>
          </p:cNvSpPr>
          <p:nvPr/>
        </p:nvSpPr>
        <p:spPr bwMode="auto">
          <a:xfrm>
            <a:off x="8422964" y="2859124"/>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grpSp>
        <p:nvGrpSpPr>
          <p:cNvPr id="1074" name="Group 117">
            <a:extLst>
              <a:ext uri="{FF2B5EF4-FFF2-40B4-BE49-F238E27FC236}">
                <a16:creationId xmlns:a16="http://schemas.microsoft.com/office/drawing/2014/main" id="{B057D990-2E7D-32CA-CF20-157B661AEEBA}"/>
              </a:ext>
            </a:extLst>
          </p:cNvPr>
          <p:cNvGrpSpPr>
            <a:grpSpLocks noChangeAspect="1"/>
          </p:cNvGrpSpPr>
          <p:nvPr/>
        </p:nvGrpSpPr>
        <p:grpSpPr bwMode="auto">
          <a:xfrm>
            <a:off x="8499164" y="2935324"/>
            <a:ext cx="152400" cy="152400"/>
            <a:chOff x="2929" y="3217"/>
            <a:chExt cx="383" cy="191"/>
          </a:xfrm>
        </p:grpSpPr>
        <p:sp>
          <p:nvSpPr>
            <p:cNvPr id="1075" name="Arc 118">
              <a:extLst>
                <a:ext uri="{FF2B5EF4-FFF2-40B4-BE49-F238E27FC236}">
                  <a16:creationId xmlns:a16="http://schemas.microsoft.com/office/drawing/2014/main" id="{A29E9E5A-0A39-F00A-9715-94CE291880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076" name="Arc 119">
              <a:extLst>
                <a:ext uri="{FF2B5EF4-FFF2-40B4-BE49-F238E27FC236}">
                  <a16:creationId xmlns:a16="http://schemas.microsoft.com/office/drawing/2014/main" id="{4C624D52-3D0C-A296-6219-BA89227F8E3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cxnSp>
        <p:nvCxnSpPr>
          <p:cNvPr id="1077" name="Straight Connector 1076">
            <a:extLst>
              <a:ext uri="{FF2B5EF4-FFF2-40B4-BE49-F238E27FC236}">
                <a16:creationId xmlns:a16="http://schemas.microsoft.com/office/drawing/2014/main" id="{CA17C7A4-4046-185F-CF91-8F159F2EBC3D}"/>
              </a:ext>
            </a:extLst>
          </p:cNvPr>
          <p:cNvCxnSpPr/>
          <p:nvPr/>
        </p:nvCxnSpPr>
        <p:spPr>
          <a:xfrm>
            <a:off x="7607716" y="3011125"/>
            <a:ext cx="815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89E359CE-E16C-3425-F999-7E7AD637E2F8}"/>
              </a:ext>
            </a:extLst>
          </p:cNvPr>
          <p:cNvCxnSpPr>
            <a:cxnSpLocks/>
          </p:cNvCxnSpPr>
          <p:nvPr/>
        </p:nvCxnSpPr>
        <p:spPr>
          <a:xfrm>
            <a:off x="7465544" y="3162087"/>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479346AA-E984-D46A-D661-7ABA5EBA4D3E}"/>
              </a:ext>
            </a:extLst>
          </p:cNvPr>
          <p:cNvCxnSpPr>
            <a:cxnSpLocks/>
          </p:cNvCxnSpPr>
          <p:nvPr/>
        </p:nvCxnSpPr>
        <p:spPr>
          <a:xfrm>
            <a:off x="7459820" y="2230764"/>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F1390321-62C5-0AE4-BA1E-BA4EBAC146A3}"/>
              </a:ext>
            </a:extLst>
          </p:cNvPr>
          <p:cNvSpPr txBox="1"/>
          <p:nvPr/>
        </p:nvSpPr>
        <p:spPr>
          <a:xfrm>
            <a:off x="7302722" y="2776250"/>
            <a:ext cx="424366" cy="461665"/>
          </a:xfrm>
          <a:prstGeom prst="rect">
            <a:avLst/>
          </a:prstGeom>
          <a:noFill/>
        </p:spPr>
        <p:txBody>
          <a:bodyPr wrap="square" rtlCol="0">
            <a:spAutoFit/>
          </a:bodyPr>
          <a:lstStyle/>
          <a:p>
            <a:r>
              <a:rPr lang="en-US" sz="2400" dirty="0"/>
              <a:t>+</a:t>
            </a:r>
            <a:endParaRPr lang="en-US" dirty="0"/>
          </a:p>
        </p:txBody>
      </p:sp>
      <p:sp>
        <p:nvSpPr>
          <p:cNvPr id="1081" name="Oval 111">
            <a:extLst>
              <a:ext uri="{FF2B5EF4-FFF2-40B4-BE49-F238E27FC236}">
                <a16:creationId xmlns:a16="http://schemas.microsoft.com/office/drawing/2014/main" id="{B6A1BB1F-C92B-5CDC-452F-4624F685C053}"/>
              </a:ext>
            </a:extLst>
          </p:cNvPr>
          <p:cNvSpPr>
            <a:spLocks noChangeAspect="1" noChangeArrowheads="1"/>
          </p:cNvSpPr>
          <p:nvPr/>
        </p:nvSpPr>
        <p:spPr bwMode="auto">
          <a:xfrm>
            <a:off x="7308426" y="28572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82" name="Rectangle 1081">
            <a:extLst>
              <a:ext uri="{FF2B5EF4-FFF2-40B4-BE49-F238E27FC236}">
                <a16:creationId xmlns:a16="http://schemas.microsoft.com/office/drawing/2014/main" id="{2126369E-BE06-2B63-D344-DA475B25E05A}"/>
              </a:ext>
            </a:extLst>
          </p:cNvPr>
          <p:cNvSpPr/>
          <p:nvPr/>
        </p:nvSpPr>
        <p:spPr>
          <a:xfrm>
            <a:off x="7158074" y="3768809"/>
            <a:ext cx="555135" cy="46166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TextBox 1082">
            <a:extLst>
              <a:ext uri="{FF2B5EF4-FFF2-40B4-BE49-F238E27FC236}">
                <a16:creationId xmlns:a16="http://schemas.microsoft.com/office/drawing/2014/main" id="{A3B13DEC-C7CB-7D7C-C495-FDFF9FF58A84}"/>
              </a:ext>
            </a:extLst>
          </p:cNvPr>
          <p:cNvSpPr txBox="1"/>
          <p:nvPr/>
        </p:nvSpPr>
        <p:spPr>
          <a:xfrm>
            <a:off x="7202141" y="3810723"/>
            <a:ext cx="555134" cy="369332"/>
          </a:xfrm>
          <a:prstGeom prst="rect">
            <a:avLst/>
          </a:prstGeom>
          <a:noFill/>
        </p:spPr>
        <p:txBody>
          <a:bodyPr wrap="square" rtlCol="0">
            <a:spAutoFit/>
          </a:bodyPr>
          <a:lstStyle/>
          <a:p>
            <a:r>
              <a:rPr lang="en-US" dirty="0"/>
              <a:t>90</a:t>
            </a:r>
            <a:r>
              <a:rPr lang="en-US" baseline="30000" dirty="0"/>
              <a:t>o</a:t>
            </a:r>
          </a:p>
        </p:txBody>
      </p:sp>
      <mc:AlternateContent xmlns:mc="http://schemas.openxmlformats.org/markup-compatibility/2006" xmlns:a14="http://schemas.microsoft.com/office/drawing/2010/main">
        <mc:Choice Requires="a14">
          <p:sp>
            <p:nvSpPr>
              <p:cNvPr id="1084" name="TextBox 1083">
                <a:extLst>
                  <a:ext uri="{FF2B5EF4-FFF2-40B4-BE49-F238E27FC236}">
                    <a16:creationId xmlns:a16="http://schemas.microsoft.com/office/drawing/2014/main" id="{83ADFAE1-1D61-C46E-CF2B-33007E004A04}"/>
                  </a:ext>
                </a:extLst>
              </p:cNvPr>
              <p:cNvSpPr txBox="1"/>
              <p:nvPr/>
            </p:nvSpPr>
            <p:spPr>
              <a:xfrm>
                <a:off x="7185832" y="4723492"/>
                <a:ext cx="4243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84" name="TextBox 1083">
                <a:extLst>
                  <a:ext uri="{FF2B5EF4-FFF2-40B4-BE49-F238E27FC236}">
                    <a16:creationId xmlns:a16="http://schemas.microsoft.com/office/drawing/2014/main" id="{83ADFAE1-1D61-C46E-CF2B-33007E004A04}"/>
                  </a:ext>
                </a:extLst>
              </p:cNvPr>
              <p:cNvSpPr txBox="1">
                <a:spLocks noRot="1" noChangeAspect="1" noMove="1" noResize="1" noEditPoints="1" noAdjustHandles="1" noChangeArrowheads="1" noChangeShapeType="1" noTextEdit="1"/>
              </p:cNvSpPr>
              <p:nvPr/>
            </p:nvSpPr>
            <p:spPr>
              <a:xfrm>
                <a:off x="7185832" y="4723492"/>
                <a:ext cx="424366" cy="461665"/>
              </a:xfrm>
              <a:prstGeom prst="rect">
                <a:avLst/>
              </a:prstGeom>
              <a:blipFill>
                <a:blip r:embed="rId8"/>
                <a:stretch>
                  <a:fillRect l="-2857" r="-11429" b="-2703"/>
                </a:stretch>
              </a:blipFill>
            </p:spPr>
            <p:txBody>
              <a:bodyPr/>
              <a:lstStyle/>
              <a:p>
                <a:r>
                  <a:rPr lang="en-US">
                    <a:noFill/>
                  </a:rPr>
                  <a:t> </a:t>
                </a:r>
              </a:p>
            </p:txBody>
          </p:sp>
        </mc:Fallback>
      </mc:AlternateContent>
      <p:cxnSp>
        <p:nvCxnSpPr>
          <p:cNvPr id="1085" name="Straight Connector 1084">
            <a:extLst>
              <a:ext uri="{FF2B5EF4-FFF2-40B4-BE49-F238E27FC236}">
                <a16:creationId xmlns:a16="http://schemas.microsoft.com/office/drawing/2014/main" id="{16D85B29-B4F0-92D3-9A63-2711F14F5ED4}"/>
              </a:ext>
            </a:extLst>
          </p:cNvPr>
          <p:cNvCxnSpPr>
            <a:cxnSpLocks/>
          </p:cNvCxnSpPr>
          <p:nvPr/>
        </p:nvCxnSpPr>
        <p:spPr>
          <a:xfrm flipH="1" flipV="1">
            <a:off x="6712086" y="2120939"/>
            <a:ext cx="672866"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BAB95F0A-3C70-4E68-B85D-35769E49D892}"/>
              </a:ext>
            </a:extLst>
          </p:cNvPr>
          <p:cNvCxnSpPr>
            <a:cxnSpLocks/>
          </p:cNvCxnSpPr>
          <p:nvPr/>
        </p:nvCxnSpPr>
        <p:spPr>
          <a:xfrm>
            <a:off x="7404765" y="4230475"/>
            <a:ext cx="0" cy="628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7" name="TextBox 1086">
            <a:extLst>
              <a:ext uri="{FF2B5EF4-FFF2-40B4-BE49-F238E27FC236}">
                <a16:creationId xmlns:a16="http://schemas.microsoft.com/office/drawing/2014/main" id="{71331216-9011-1302-9E0C-643A26AC1A3B}"/>
              </a:ext>
            </a:extLst>
          </p:cNvPr>
          <p:cNvSpPr txBox="1"/>
          <p:nvPr/>
        </p:nvSpPr>
        <p:spPr>
          <a:xfrm>
            <a:off x="5930809" y="2825489"/>
            <a:ext cx="705077" cy="369332"/>
          </a:xfrm>
          <a:prstGeom prst="rect">
            <a:avLst/>
          </a:prstGeom>
          <a:noFill/>
        </p:spPr>
        <p:txBody>
          <a:bodyPr wrap="square" rtlCol="0">
            <a:spAutoFit/>
          </a:bodyPr>
          <a:lstStyle/>
          <a:p>
            <a:r>
              <a:rPr lang="en-US" dirty="0"/>
              <a:t>r(t)</a:t>
            </a:r>
          </a:p>
        </p:txBody>
      </p:sp>
      <p:cxnSp>
        <p:nvCxnSpPr>
          <p:cNvPr id="1088" name="Straight Connector 1087">
            <a:extLst>
              <a:ext uri="{FF2B5EF4-FFF2-40B4-BE49-F238E27FC236}">
                <a16:creationId xmlns:a16="http://schemas.microsoft.com/office/drawing/2014/main" id="{1808678C-6FA2-0225-5D6A-A341B230EBA3}"/>
              </a:ext>
            </a:extLst>
          </p:cNvPr>
          <p:cNvCxnSpPr>
            <a:cxnSpLocks/>
          </p:cNvCxnSpPr>
          <p:nvPr/>
        </p:nvCxnSpPr>
        <p:spPr>
          <a:xfrm flipH="1" flipV="1">
            <a:off x="6714307" y="4964145"/>
            <a:ext cx="586573" cy="8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0" name="TextBox 1089">
                <a:extLst>
                  <a:ext uri="{FF2B5EF4-FFF2-40B4-BE49-F238E27FC236}">
                    <a16:creationId xmlns:a16="http://schemas.microsoft.com/office/drawing/2014/main" id="{62B81F80-0138-CD3B-CA1B-A2D24338979A}"/>
                  </a:ext>
                </a:extLst>
              </p:cNvPr>
              <p:cNvSpPr txBox="1"/>
              <p:nvPr/>
            </p:nvSpPr>
            <p:spPr>
              <a:xfrm>
                <a:off x="7672003" y="3194821"/>
                <a:ext cx="1696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m:oMathPara>
                </a14:m>
                <a:endParaRPr lang="en-US" dirty="0"/>
              </a:p>
            </p:txBody>
          </p:sp>
        </mc:Choice>
        <mc:Fallback xmlns="">
          <p:sp>
            <p:nvSpPr>
              <p:cNvPr id="1090" name="TextBox 1089">
                <a:extLst>
                  <a:ext uri="{FF2B5EF4-FFF2-40B4-BE49-F238E27FC236}">
                    <a16:creationId xmlns:a16="http://schemas.microsoft.com/office/drawing/2014/main" id="{62B81F80-0138-CD3B-CA1B-A2D24338979A}"/>
                  </a:ext>
                </a:extLst>
              </p:cNvPr>
              <p:cNvSpPr txBox="1">
                <a:spLocks noRot="1" noChangeAspect="1" noMove="1" noResize="1" noEditPoints="1" noAdjustHandles="1" noChangeArrowheads="1" noChangeShapeType="1" noTextEdit="1"/>
              </p:cNvSpPr>
              <p:nvPr/>
            </p:nvSpPr>
            <p:spPr>
              <a:xfrm>
                <a:off x="7672003" y="3194821"/>
                <a:ext cx="1696598" cy="369332"/>
              </a:xfrm>
              <a:prstGeom prst="rect">
                <a:avLst/>
              </a:prstGeom>
              <a:blipFill>
                <a:blip r:embed="rId9"/>
                <a:stretch>
                  <a:fillRect b="-16667"/>
                </a:stretch>
              </a:blipFill>
            </p:spPr>
            <p:txBody>
              <a:bodyPr/>
              <a:lstStyle/>
              <a:p>
                <a:r>
                  <a:rPr lang="en-US">
                    <a:noFill/>
                  </a:rPr>
                  <a:t> </a:t>
                </a:r>
              </a:p>
            </p:txBody>
          </p:sp>
        </mc:Fallback>
      </mc:AlternateContent>
      <p:cxnSp>
        <p:nvCxnSpPr>
          <p:cNvPr id="1093" name="Straight Connector 1092">
            <a:extLst>
              <a:ext uri="{FF2B5EF4-FFF2-40B4-BE49-F238E27FC236}">
                <a16:creationId xmlns:a16="http://schemas.microsoft.com/office/drawing/2014/main" id="{2B25DFD9-35B5-11E7-9A7F-95F05E8EAAF2}"/>
              </a:ext>
            </a:extLst>
          </p:cNvPr>
          <p:cNvCxnSpPr>
            <a:cxnSpLocks/>
          </p:cNvCxnSpPr>
          <p:nvPr/>
        </p:nvCxnSpPr>
        <p:spPr>
          <a:xfrm flipH="1" flipV="1">
            <a:off x="7557567" y="2120939"/>
            <a:ext cx="1811034" cy="18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587BAB7B-428B-1BB9-FDC8-45B4EF46F24E}"/>
              </a:ext>
            </a:extLst>
          </p:cNvPr>
          <p:cNvCxnSpPr>
            <a:cxnSpLocks/>
          </p:cNvCxnSpPr>
          <p:nvPr/>
        </p:nvCxnSpPr>
        <p:spPr>
          <a:xfrm flipH="1">
            <a:off x="7514905" y="4954324"/>
            <a:ext cx="18536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255010C6-FCEA-56FA-FF87-3B0D4C3B5F8C}"/>
              </a:ext>
            </a:extLst>
          </p:cNvPr>
          <p:cNvCxnSpPr>
            <a:cxnSpLocks/>
          </p:cNvCxnSpPr>
          <p:nvPr/>
        </p:nvCxnSpPr>
        <p:spPr>
          <a:xfrm>
            <a:off x="6712086" y="2120939"/>
            <a:ext cx="0" cy="2847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47F451ED-2E63-9F24-1206-6B749C998907}"/>
              </a:ext>
            </a:extLst>
          </p:cNvPr>
          <p:cNvCxnSpPr>
            <a:cxnSpLocks/>
          </p:cNvCxnSpPr>
          <p:nvPr/>
        </p:nvCxnSpPr>
        <p:spPr>
          <a:xfrm>
            <a:off x="6205505" y="3278563"/>
            <a:ext cx="50658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04" name="TextBox 1103">
            <a:extLst>
              <a:ext uri="{FF2B5EF4-FFF2-40B4-BE49-F238E27FC236}">
                <a16:creationId xmlns:a16="http://schemas.microsoft.com/office/drawing/2014/main" id="{2C0D4BDA-C1BD-1B9D-5458-9A13254D3535}"/>
              </a:ext>
            </a:extLst>
          </p:cNvPr>
          <p:cNvSpPr txBox="1"/>
          <p:nvPr/>
        </p:nvSpPr>
        <p:spPr>
          <a:xfrm>
            <a:off x="9431380" y="1960216"/>
            <a:ext cx="875212" cy="369332"/>
          </a:xfrm>
          <a:prstGeom prst="rect">
            <a:avLst/>
          </a:prstGeom>
          <a:noFill/>
        </p:spPr>
        <p:txBody>
          <a:bodyPr wrap="square" rtlCol="0">
            <a:spAutoFit/>
          </a:bodyPr>
          <a:lstStyle/>
          <a:p>
            <a:r>
              <a:rPr lang="en-US" dirty="0"/>
              <a:t>LPF</a:t>
            </a:r>
          </a:p>
        </p:txBody>
      </p:sp>
      <p:sp>
        <p:nvSpPr>
          <p:cNvPr id="1105" name="TextBox 1104">
            <a:extLst>
              <a:ext uri="{FF2B5EF4-FFF2-40B4-BE49-F238E27FC236}">
                <a16:creationId xmlns:a16="http://schemas.microsoft.com/office/drawing/2014/main" id="{B0E54412-2E4B-66F3-D567-A53593152E94}"/>
              </a:ext>
            </a:extLst>
          </p:cNvPr>
          <p:cNvSpPr txBox="1"/>
          <p:nvPr/>
        </p:nvSpPr>
        <p:spPr>
          <a:xfrm>
            <a:off x="9346500" y="1867989"/>
            <a:ext cx="672710" cy="553892"/>
          </a:xfrm>
          <a:prstGeom prst="rect">
            <a:avLst/>
          </a:prstGeom>
          <a:noFill/>
          <a:ln w="25400">
            <a:solidFill>
              <a:schemeClr val="tx1"/>
            </a:solidFill>
          </a:ln>
        </p:spPr>
        <p:txBody>
          <a:bodyPr wrap="square" rtlCol="0">
            <a:spAutoFit/>
          </a:bodyPr>
          <a:lstStyle/>
          <a:p>
            <a:endParaRPr lang="en-US" dirty="0"/>
          </a:p>
        </p:txBody>
      </p:sp>
      <p:sp>
        <p:nvSpPr>
          <p:cNvPr id="1106" name="TextBox 1105">
            <a:extLst>
              <a:ext uri="{FF2B5EF4-FFF2-40B4-BE49-F238E27FC236}">
                <a16:creationId xmlns:a16="http://schemas.microsoft.com/office/drawing/2014/main" id="{D03B4939-53F4-F7F7-E8BD-3A496C9AC7BF}"/>
              </a:ext>
            </a:extLst>
          </p:cNvPr>
          <p:cNvSpPr txBox="1"/>
          <p:nvPr/>
        </p:nvSpPr>
        <p:spPr>
          <a:xfrm>
            <a:off x="9453155" y="4751318"/>
            <a:ext cx="875212" cy="369332"/>
          </a:xfrm>
          <a:prstGeom prst="rect">
            <a:avLst/>
          </a:prstGeom>
          <a:noFill/>
        </p:spPr>
        <p:txBody>
          <a:bodyPr wrap="square" rtlCol="0">
            <a:spAutoFit/>
          </a:bodyPr>
          <a:lstStyle/>
          <a:p>
            <a:r>
              <a:rPr lang="en-US" dirty="0"/>
              <a:t>LPF</a:t>
            </a:r>
          </a:p>
        </p:txBody>
      </p:sp>
      <p:sp>
        <p:nvSpPr>
          <p:cNvPr id="1107" name="TextBox 1106">
            <a:extLst>
              <a:ext uri="{FF2B5EF4-FFF2-40B4-BE49-F238E27FC236}">
                <a16:creationId xmlns:a16="http://schemas.microsoft.com/office/drawing/2014/main" id="{D7F6CEB4-793D-B5DA-D17A-EAE91FF5A274}"/>
              </a:ext>
            </a:extLst>
          </p:cNvPr>
          <p:cNvSpPr txBox="1"/>
          <p:nvPr/>
        </p:nvSpPr>
        <p:spPr>
          <a:xfrm>
            <a:off x="9368275" y="4659091"/>
            <a:ext cx="672710" cy="553892"/>
          </a:xfrm>
          <a:prstGeom prst="rect">
            <a:avLst/>
          </a:prstGeom>
          <a:noFill/>
          <a:ln w="25400">
            <a:solidFill>
              <a:schemeClr val="tx1"/>
            </a:solidFill>
          </a:ln>
        </p:spPr>
        <p:txBody>
          <a:bodyPr wrap="square" rtlCol="0">
            <a:spAutoFit/>
          </a:bodyPr>
          <a:lstStyle/>
          <a:p>
            <a:endParaRPr lang="en-US" dirty="0"/>
          </a:p>
        </p:txBody>
      </p:sp>
      <p:sp>
        <p:nvSpPr>
          <p:cNvPr id="1108" name="TextBox 1107">
            <a:extLst>
              <a:ext uri="{FF2B5EF4-FFF2-40B4-BE49-F238E27FC236}">
                <a16:creationId xmlns:a16="http://schemas.microsoft.com/office/drawing/2014/main" id="{25655836-164F-140C-532E-9CAF8BD5489D}"/>
              </a:ext>
            </a:extLst>
          </p:cNvPr>
          <p:cNvSpPr txBox="1"/>
          <p:nvPr/>
        </p:nvSpPr>
        <p:spPr>
          <a:xfrm>
            <a:off x="10730061" y="1725822"/>
            <a:ext cx="705077" cy="369332"/>
          </a:xfrm>
          <a:prstGeom prst="rect">
            <a:avLst/>
          </a:prstGeom>
          <a:noFill/>
        </p:spPr>
        <p:txBody>
          <a:bodyPr wrap="square" rtlCol="0">
            <a:spAutoFit/>
          </a:bodyPr>
          <a:lstStyle/>
          <a:p>
            <a:r>
              <a:rPr lang="en-US" dirty="0"/>
              <a:t>m</a:t>
            </a:r>
            <a:r>
              <a:rPr lang="en-US" baseline="-25000" dirty="0"/>
              <a:t>1</a:t>
            </a:r>
            <a:r>
              <a:rPr lang="en-US" dirty="0"/>
              <a:t>(t)</a:t>
            </a:r>
          </a:p>
        </p:txBody>
      </p:sp>
      <p:sp>
        <p:nvSpPr>
          <p:cNvPr id="1109" name="TextBox 1108">
            <a:extLst>
              <a:ext uri="{FF2B5EF4-FFF2-40B4-BE49-F238E27FC236}">
                <a16:creationId xmlns:a16="http://schemas.microsoft.com/office/drawing/2014/main" id="{BF19B4D5-DF6A-9B7D-DD7B-1A1E2822ED6D}"/>
              </a:ext>
            </a:extLst>
          </p:cNvPr>
          <p:cNvSpPr txBox="1"/>
          <p:nvPr/>
        </p:nvSpPr>
        <p:spPr>
          <a:xfrm>
            <a:off x="10802679" y="4491287"/>
            <a:ext cx="705077" cy="369332"/>
          </a:xfrm>
          <a:prstGeom prst="rect">
            <a:avLst/>
          </a:prstGeom>
          <a:noFill/>
        </p:spPr>
        <p:txBody>
          <a:bodyPr wrap="square" rtlCol="0">
            <a:spAutoFit/>
          </a:bodyPr>
          <a:lstStyle/>
          <a:p>
            <a:r>
              <a:rPr lang="en-US" dirty="0"/>
              <a:t>m</a:t>
            </a:r>
            <a:r>
              <a:rPr lang="en-US" baseline="-25000" dirty="0"/>
              <a:t>2</a:t>
            </a:r>
            <a:r>
              <a:rPr lang="en-US" dirty="0"/>
              <a:t>(t)</a:t>
            </a:r>
          </a:p>
        </p:txBody>
      </p:sp>
      <p:cxnSp>
        <p:nvCxnSpPr>
          <p:cNvPr id="1112" name="Straight Connector 1111">
            <a:extLst>
              <a:ext uri="{FF2B5EF4-FFF2-40B4-BE49-F238E27FC236}">
                <a16:creationId xmlns:a16="http://schemas.microsoft.com/office/drawing/2014/main" id="{9F8EED5E-1ADD-3724-4D8B-BA4C948D7610}"/>
              </a:ext>
            </a:extLst>
          </p:cNvPr>
          <p:cNvCxnSpPr>
            <a:cxnSpLocks/>
          </p:cNvCxnSpPr>
          <p:nvPr/>
        </p:nvCxnSpPr>
        <p:spPr>
          <a:xfrm flipH="1">
            <a:off x="10019210" y="2112611"/>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D1E74FBF-C72A-5E73-45D4-0B5D5EE8CC37}"/>
              </a:ext>
            </a:extLst>
          </p:cNvPr>
          <p:cNvCxnSpPr>
            <a:cxnSpLocks/>
          </p:cNvCxnSpPr>
          <p:nvPr/>
        </p:nvCxnSpPr>
        <p:spPr>
          <a:xfrm flipH="1">
            <a:off x="10040985" y="4903160"/>
            <a:ext cx="962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261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10525</TotalTime>
  <Words>9548</Words>
  <Application>Microsoft Macintosh PowerPoint</Application>
  <PresentationFormat>Widescreen</PresentationFormat>
  <Paragraphs>2122</Paragraphs>
  <Slides>112</Slides>
  <Notes>85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Calibri</vt:lpstr>
      <vt:lpstr>Calibri Light</vt:lpstr>
      <vt:lpstr>Cambria Math</vt:lpstr>
      <vt:lpstr>Liberation Serif</vt:lpstr>
      <vt:lpstr>Noto Serif CJK SC</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circuits</vt:lpstr>
      <vt:lpstr>More Circuits</vt:lpstr>
      <vt:lpstr>IC’s: 555 Timer</vt:lpstr>
      <vt:lpstr>Using the 555 to generate a clock</vt:lpstr>
      <vt:lpstr>Using the 555 to clock a counter</vt:lpstr>
      <vt:lpstr>Using the 555 to generate a pulse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1266</cp:revision>
  <cp:lastPrinted>2024-05-27T20:17:05Z</cp:lastPrinted>
  <dcterms:created xsi:type="dcterms:W3CDTF">2021-07-06T18:24:07Z</dcterms:created>
  <dcterms:modified xsi:type="dcterms:W3CDTF">2024-05-27T21:49:22Z</dcterms:modified>
</cp:coreProperties>
</file>